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21"/>
  </p:notesMasterIdLst>
  <p:sldIdLst>
    <p:sldId id="256" r:id="rId2"/>
    <p:sldId id="279" r:id="rId3"/>
    <p:sldId id="258" r:id="rId4"/>
    <p:sldId id="300" r:id="rId5"/>
    <p:sldId id="301" r:id="rId6"/>
    <p:sldId id="302" r:id="rId7"/>
    <p:sldId id="303" r:id="rId8"/>
    <p:sldId id="304" r:id="rId9"/>
    <p:sldId id="306" r:id="rId10"/>
    <p:sldId id="307" r:id="rId11"/>
    <p:sldId id="313" r:id="rId12"/>
    <p:sldId id="308" r:id="rId13"/>
    <p:sldId id="309" r:id="rId14"/>
    <p:sldId id="310" r:id="rId15"/>
    <p:sldId id="311" r:id="rId16"/>
    <p:sldId id="312" r:id="rId17"/>
    <p:sldId id="314" r:id="rId18"/>
    <p:sldId id="315" r:id="rId19"/>
    <p:sldId id="30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466" y="-19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68FD7-D6DE-41FD-86BF-0B2B8521800E}" type="datetimeFigureOut">
              <a:rPr lang="en-US" smtClean="0"/>
              <a:t>2010-02-21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A26C1-A1D4-483C-B950-9ADCE89A58D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A26C1-A1D4-483C-B950-9ADCE89A58DD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331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8965D3-659C-47A7-8E4F-4FC0A5293B9A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433159" name="AutoShape 7"/>
          <p:cNvSpPr>
            <a:spLocks noChangeArrowheads="1"/>
          </p:cNvSpPr>
          <p:nvPr/>
        </p:nvSpPr>
        <p:spPr bwMode="auto">
          <a:xfrm>
            <a:off x="762000" y="335280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3945A-2569-49F9-9FB1-EA4BBA8E358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EFF1D-D2D8-44DC-B292-61E8A9C019D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991933AD-1B48-459E-82AE-53A23F63839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77A9B3D-40F4-4F86-880E-7F726F46B36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F1481A1-8B17-48B3-B23D-34243D3EFEE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6B680-8B4D-4F64-BD92-DE5BD17E4FD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44C7A-5587-4C89-A184-B8644C0D06F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DEF35-8CDD-400F-BA33-1E0760397AD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16599-40DA-425D-96BD-3C2E4A4A0D8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7EAAF-EE49-475A-82AC-10303FE8FFA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9A57E-1488-47C0-A253-DED46804596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C6302-A40E-4CB9-ACAA-9DEDB739259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DA49F-E421-4940-B921-BE39ABA6734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321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 sz="2400">
              <a:latin typeface="Times New Roman" pitchFamily="18" charset="0"/>
            </a:endParaRPr>
          </a:p>
        </p:txBody>
      </p:sp>
      <p:sp>
        <p:nvSpPr>
          <p:cNvPr id="4321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21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321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de-DE"/>
          </a:p>
        </p:txBody>
      </p:sp>
      <p:sp>
        <p:nvSpPr>
          <p:cNvPr id="432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2EFB05-FD47-4031-AB07-737AED6B80A6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hlenfel@mail.nih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emistry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772400" cy="1676400"/>
          </a:xfrm>
        </p:spPr>
        <p:txBody>
          <a:bodyPr/>
          <a:lstStyle/>
          <a:p>
            <a:r>
              <a:rPr lang="en-US" sz="3200"/>
              <a:t>A Virtual File System for the PubChem Chemical Structure and Bioassay Database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724400"/>
            <a:ext cx="6400800" cy="1752600"/>
          </a:xfrm>
        </p:spPr>
        <p:txBody>
          <a:bodyPr/>
          <a:lstStyle/>
          <a:p>
            <a:pPr algn="r"/>
            <a:r>
              <a:rPr lang="en-US" dirty="0">
                <a:hlinkClick r:id="rId3"/>
              </a:rPr>
              <a:t>Wolf-D. </a:t>
            </a:r>
            <a:r>
              <a:rPr lang="en-US" dirty="0" err="1">
                <a:hlinkClick r:id="rId3"/>
              </a:rPr>
              <a:t>Ihlenfeldt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Xemistry</a:t>
            </a:r>
            <a:r>
              <a:rPr lang="en-US" dirty="0"/>
              <a:t> GmbH</a:t>
            </a:r>
          </a:p>
          <a:p>
            <a:pPr algn="r"/>
            <a:r>
              <a:rPr lang="en-US" dirty="0" err="1" smtClean="0"/>
              <a:t>K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önigstein</a:t>
            </a:r>
            <a:r>
              <a:rPr lang="en-US" dirty="0" smtClean="0"/>
              <a:t>, </a:t>
            </a:r>
            <a:r>
              <a:rPr lang="en-US" dirty="0"/>
              <a:t>Germany </a:t>
            </a:r>
          </a:p>
        </p:txBody>
      </p:sp>
      <p:pic>
        <p:nvPicPr>
          <p:cNvPr id="7" name="Picture 5" descr="X:\HTML\Xemistry\images\xemisty_logo_neu_whole_v6_gold_smal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886200"/>
            <a:ext cx="41052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PubChem</a:t>
            </a:r>
            <a:r>
              <a:rPr lang="de-DE" dirty="0" smtClean="0"/>
              <a:t> </a:t>
            </a:r>
            <a:r>
              <a:rPr lang="de-DE" dirty="0"/>
              <a:t>Integration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100" dirty="0" err="1"/>
              <a:t>Compound</a:t>
            </a:r>
            <a:r>
              <a:rPr lang="de-DE" sz="2100" dirty="0"/>
              <a:t> </a:t>
            </a:r>
            <a:r>
              <a:rPr lang="de-DE" sz="2100" dirty="0" err="1"/>
              <a:t>name</a:t>
            </a:r>
            <a:r>
              <a:rPr lang="de-DE" sz="2100" dirty="0"/>
              <a:t> </a:t>
            </a:r>
            <a:r>
              <a:rPr lang="de-DE" sz="2100" dirty="0" err="1"/>
              <a:t>lookup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 err="1">
                <a:latin typeface="Courier New" pitchFamily="49" charset="0"/>
              </a:rPr>
              <a:t>set</a:t>
            </a:r>
            <a:r>
              <a:rPr lang="de-DE" sz="2100" dirty="0">
                <a:latin typeface="Courier New" pitchFamily="49" charset="0"/>
              </a:rPr>
              <a:t> </a:t>
            </a:r>
            <a:r>
              <a:rPr lang="de-DE" sz="2100" dirty="0" err="1">
                <a:latin typeface="Courier New" pitchFamily="49" charset="0"/>
              </a:rPr>
              <a:t>iupacname</a:t>
            </a:r>
            <a:r>
              <a:rPr lang="de-DE" sz="2100" dirty="0">
                <a:latin typeface="Courier New" pitchFamily="49" charset="0"/>
              </a:rPr>
              <a:t> [</a:t>
            </a:r>
            <a:r>
              <a:rPr lang="de-DE" sz="2100" dirty="0" err="1">
                <a:latin typeface="Courier New" pitchFamily="49" charset="0"/>
              </a:rPr>
              <a:t>ens</a:t>
            </a:r>
            <a:r>
              <a:rPr lang="de-DE" sz="2100" dirty="0">
                <a:latin typeface="Courier New" pitchFamily="49" charset="0"/>
              </a:rPr>
              <a:t> </a:t>
            </a:r>
            <a:r>
              <a:rPr lang="de-DE" sz="2100" dirty="0" err="1">
                <a:latin typeface="Courier New" pitchFamily="49" charset="0"/>
              </a:rPr>
              <a:t>get</a:t>
            </a:r>
            <a:r>
              <a:rPr lang="de-DE" sz="2100" dirty="0">
                <a:latin typeface="Courier New" pitchFamily="49" charset="0"/>
              </a:rPr>
              <a:t> $eh </a:t>
            </a:r>
            <a:r>
              <a:rPr lang="de-DE" sz="2100" dirty="0" smtClean="0">
                <a:latin typeface="Courier New" pitchFamily="49" charset="0"/>
              </a:rPr>
              <a:t>E_IUPAC_NAME</a:t>
            </a:r>
            <a:r>
              <a:rPr lang="de-DE" sz="2100" dirty="0">
                <a:latin typeface="Courier New" pitchFamily="49" charset="0"/>
              </a:rPr>
              <a:t>]</a:t>
            </a:r>
            <a:br>
              <a:rPr lang="de-DE" sz="2100" dirty="0">
                <a:latin typeface="Courier New" pitchFamily="49" charset="0"/>
              </a:rPr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1900" dirty="0" err="1"/>
              <a:t>Direct</a:t>
            </a:r>
            <a:r>
              <a:rPr lang="de-DE" sz="1900" dirty="0"/>
              <a:t> </a:t>
            </a:r>
            <a:r>
              <a:rPr lang="de-DE" sz="1900" dirty="0" err="1"/>
              <a:t>download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parsing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XML CID </a:t>
            </a:r>
            <a:r>
              <a:rPr lang="de-DE" sz="1900" dirty="0" err="1"/>
              <a:t>display</a:t>
            </a:r>
            <a:r>
              <a:rPr lang="de-DE" sz="1900" dirty="0"/>
              <a:t> </a:t>
            </a:r>
            <a:r>
              <a:rPr lang="de-DE" sz="1900" dirty="0" err="1"/>
              <a:t>record</a:t>
            </a:r>
            <a:r>
              <a:rPr lang="de-DE" sz="1900" dirty="0"/>
              <a:t>, </a:t>
            </a:r>
            <a:r>
              <a:rPr lang="de-DE" sz="1900" dirty="0" err="1"/>
              <a:t>extracting</a:t>
            </a:r>
            <a:r>
              <a:rPr lang="de-DE" sz="1900" dirty="0"/>
              <a:t> </a:t>
            </a:r>
            <a:r>
              <a:rPr lang="de-DE" sz="1900" dirty="0" err="1"/>
              <a:t>OpenEye</a:t>
            </a:r>
            <a:r>
              <a:rPr lang="de-DE" sz="1900" dirty="0"/>
              <a:t> </a:t>
            </a:r>
            <a:r>
              <a:rPr lang="de-DE" sz="1900" dirty="0" err="1"/>
              <a:t>computed</a:t>
            </a:r>
            <a:r>
              <a:rPr lang="de-DE" sz="1900" dirty="0"/>
              <a:t> </a:t>
            </a:r>
            <a:r>
              <a:rPr lang="de-DE" sz="1900" dirty="0" err="1"/>
              <a:t>name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pPr>
              <a:lnSpc>
                <a:spcPct val="90000"/>
              </a:lnSpc>
            </a:pPr>
            <a:r>
              <a:rPr lang="de-DE" sz="2100" dirty="0"/>
              <a:t>CAS </a:t>
            </a:r>
            <a:r>
              <a:rPr lang="de-DE" sz="2100" dirty="0" err="1"/>
              <a:t>number</a:t>
            </a:r>
            <a:r>
              <a:rPr lang="de-DE" sz="2100" dirty="0"/>
              <a:t> </a:t>
            </a:r>
            <a:r>
              <a:rPr lang="de-DE" sz="2100" dirty="0" err="1"/>
              <a:t>lookup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 err="1">
                <a:latin typeface="Courier New" pitchFamily="49" charset="0"/>
              </a:rPr>
              <a:t>set</a:t>
            </a:r>
            <a:r>
              <a:rPr lang="de-DE" sz="2100" dirty="0">
                <a:latin typeface="Courier New" pitchFamily="49" charset="0"/>
              </a:rPr>
              <a:t> </a:t>
            </a:r>
            <a:r>
              <a:rPr lang="de-DE" sz="2100" dirty="0" err="1">
                <a:latin typeface="Courier New" pitchFamily="49" charset="0"/>
              </a:rPr>
              <a:t>casno</a:t>
            </a:r>
            <a:r>
              <a:rPr lang="de-DE" sz="2100" dirty="0">
                <a:latin typeface="Courier New" pitchFamily="49" charset="0"/>
              </a:rPr>
              <a:t> [</a:t>
            </a:r>
            <a:r>
              <a:rPr lang="de-DE" sz="2100" dirty="0" err="1">
                <a:latin typeface="Courier New" pitchFamily="49" charset="0"/>
              </a:rPr>
              <a:t>ens</a:t>
            </a:r>
            <a:r>
              <a:rPr lang="de-DE" sz="2100" dirty="0">
                <a:latin typeface="Courier New" pitchFamily="49" charset="0"/>
              </a:rPr>
              <a:t> </a:t>
            </a:r>
            <a:r>
              <a:rPr lang="de-DE" sz="2100" dirty="0" err="1">
                <a:latin typeface="Courier New" pitchFamily="49" charset="0"/>
              </a:rPr>
              <a:t>get</a:t>
            </a:r>
            <a:r>
              <a:rPr lang="de-DE" sz="2100" dirty="0">
                <a:latin typeface="Courier New" pitchFamily="49" charset="0"/>
              </a:rPr>
              <a:t> $eh E_CAS]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100" dirty="0"/>
              <a:t/>
            </a:r>
            <a:br>
              <a:rPr lang="de-DE" sz="2100" dirty="0"/>
            </a:br>
            <a:r>
              <a:rPr lang="de-DE" sz="1900" dirty="0" err="1"/>
              <a:t>Direct</a:t>
            </a:r>
            <a:r>
              <a:rPr lang="de-DE" sz="1900" dirty="0"/>
              <a:t> </a:t>
            </a:r>
            <a:r>
              <a:rPr lang="de-DE" sz="1900" dirty="0" err="1"/>
              <a:t>download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parsing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XML SID </a:t>
            </a:r>
            <a:r>
              <a:rPr lang="de-DE" sz="1900" dirty="0" err="1"/>
              <a:t>set</a:t>
            </a:r>
            <a:r>
              <a:rPr lang="de-DE" sz="1900" dirty="0"/>
              <a:t> </a:t>
            </a:r>
            <a:r>
              <a:rPr lang="de-DE" sz="1900" dirty="0" err="1"/>
              <a:t>display</a:t>
            </a:r>
            <a:r>
              <a:rPr lang="de-DE" sz="1900" dirty="0"/>
              <a:t> </a:t>
            </a:r>
            <a:r>
              <a:rPr lang="de-DE" sz="1900" dirty="0" err="1"/>
              <a:t>records</a:t>
            </a:r>
            <a:r>
              <a:rPr lang="de-DE" sz="1900" dirty="0"/>
              <a:t> </a:t>
            </a:r>
            <a:r>
              <a:rPr lang="de-DE" sz="1900" dirty="0" err="1"/>
              <a:t>which</a:t>
            </a:r>
            <a:r>
              <a:rPr lang="de-DE" sz="1900" dirty="0"/>
              <a:t> </a:t>
            </a:r>
            <a:r>
              <a:rPr lang="de-DE" sz="1900" dirty="0" err="1"/>
              <a:t>contain</a:t>
            </a:r>
            <a:r>
              <a:rPr lang="de-DE" sz="1900" dirty="0"/>
              <a:t> </a:t>
            </a:r>
            <a:r>
              <a:rPr lang="de-DE" sz="1900" dirty="0" err="1"/>
              <a:t>depositor-supplied</a:t>
            </a:r>
            <a:r>
              <a:rPr lang="de-DE" sz="1900" dirty="0"/>
              <a:t> </a:t>
            </a:r>
            <a:r>
              <a:rPr lang="de-DE" sz="1900" dirty="0" err="1"/>
              <a:t>names</a:t>
            </a:r>
            <a:r>
              <a:rPr lang="de-DE" sz="1900" dirty="0"/>
              <a:t>, </a:t>
            </a:r>
            <a:r>
              <a:rPr lang="de-DE" sz="1900" dirty="0" err="1"/>
              <a:t>using</a:t>
            </a:r>
            <a:r>
              <a:rPr lang="de-DE" sz="1900" dirty="0"/>
              <a:t> </a:t>
            </a:r>
            <a:r>
              <a:rPr lang="de-DE" sz="1900" dirty="0" err="1"/>
              <a:t>pattern</a:t>
            </a:r>
            <a:r>
              <a:rPr lang="de-DE" sz="1900" dirty="0"/>
              <a:t> </a:t>
            </a:r>
            <a:r>
              <a:rPr lang="de-DE" sz="1900" dirty="0" err="1"/>
              <a:t>recognition</a:t>
            </a:r>
            <a:r>
              <a:rPr lang="de-DE" sz="1900" dirty="0"/>
              <a:t> </a:t>
            </a:r>
            <a:endParaRPr lang="de-DE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Initial PubChem Integration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100"/>
              <a:t>CAS number I/O module</a:t>
            </a:r>
            <a:br>
              <a:rPr lang="de-DE" sz="2100"/>
            </a:br>
            <a:r>
              <a:rPr lang="de-DE" sz="2100"/>
              <a:t/>
            </a:r>
            <a:br>
              <a:rPr lang="de-DE" sz="2100"/>
            </a:br>
            <a:r>
              <a:rPr lang="de-DE" sz="2100">
                <a:latin typeface="Courier New" pitchFamily="49" charset="0"/>
              </a:rPr>
              <a:t>set eh [molfile read $casfile]</a:t>
            </a:r>
            <a:r>
              <a:rPr lang="de-DE" sz="1900">
                <a:latin typeface="Courier New" pitchFamily="49" charset="0"/>
              </a:rPr>
              <a:t/>
            </a:r>
            <a:br>
              <a:rPr lang="de-DE" sz="1900">
                <a:latin typeface="Courier New" pitchFamily="49" charset="0"/>
              </a:rPr>
            </a:br>
            <a:r>
              <a:rPr lang="de-DE" sz="2100"/>
              <a:t/>
            </a:r>
            <a:br>
              <a:rPr lang="de-DE" sz="2100"/>
            </a:br>
            <a:r>
              <a:rPr lang="de-DE" sz="1900"/>
              <a:t>Look up CID as generic term via E-utils, download ASN.1 record via CID. Also supported as object creation command</a:t>
            </a:r>
            <a:r>
              <a:rPr lang="de-DE" sz="2100"/>
              <a:t/>
            </a:r>
            <a:br>
              <a:rPr lang="de-DE" sz="2100"/>
            </a:br>
            <a:r>
              <a:rPr lang="de-DE" sz="2100"/>
              <a:t/>
            </a:r>
            <a:br>
              <a:rPr lang="de-DE" sz="2100"/>
            </a:br>
            <a:r>
              <a:rPr lang="de-DE" sz="2100">
                <a:latin typeface="Courier New" pitchFamily="49" charset="0"/>
              </a:rPr>
              <a:t>set eh [ens create $cas]</a:t>
            </a:r>
            <a:r>
              <a:rPr lang="de-DE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/>
              <a:t>The PubChem Virtual File Project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100" dirty="0" err="1"/>
              <a:t>Improved</a:t>
            </a:r>
            <a:r>
              <a:rPr lang="de-DE" sz="2100" dirty="0"/>
              <a:t> </a:t>
            </a:r>
            <a:r>
              <a:rPr lang="de-DE" sz="2100" dirty="0" err="1"/>
              <a:t>access</a:t>
            </a:r>
            <a:r>
              <a:rPr lang="de-DE" sz="2100" dirty="0"/>
              <a:t> </a:t>
            </a:r>
            <a:r>
              <a:rPr lang="de-DE" sz="2100" dirty="0" err="1"/>
              <a:t>to</a:t>
            </a:r>
            <a:r>
              <a:rPr lang="de-DE" sz="2100" dirty="0"/>
              <a:t> </a:t>
            </a:r>
            <a:r>
              <a:rPr lang="de-DE" sz="2100" dirty="0" err="1"/>
              <a:t>PubChem</a:t>
            </a:r>
            <a:r>
              <a:rPr lang="de-DE" sz="2100" dirty="0"/>
              <a:t> </a:t>
            </a:r>
            <a:r>
              <a:rPr lang="de-DE" sz="2100" dirty="0" err="1"/>
              <a:t>database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 err="1" smtClean="0"/>
              <a:t>make</a:t>
            </a:r>
            <a:r>
              <a:rPr lang="de-DE" sz="2100" dirty="0" smtClean="0"/>
              <a:t> </a:t>
            </a:r>
            <a:r>
              <a:rPr lang="de-DE" sz="2100" dirty="0" err="1" smtClean="0"/>
              <a:t>it</a:t>
            </a:r>
            <a:r>
              <a:rPr lang="de-DE" sz="2100" dirty="0" smtClean="0"/>
              <a:t> </a:t>
            </a:r>
            <a:r>
              <a:rPr lang="de-DE" sz="1900" dirty="0" err="1" smtClean="0"/>
              <a:t>indistinguishable</a:t>
            </a:r>
            <a:r>
              <a:rPr lang="de-DE" sz="1900" dirty="0" smtClean="0"/>
              <a:t> </a:t>
            </a:r>
            <a:r>
              <a:rPr lang="de-DE" sz="1900" dirty="0" err="1"/>
              <a:t>from</a:t>
            </a:r>
            <a:r>
              <a:rPr lang="de-DE" sz="1900" dirty="0"/>
              <a:t> a </a:t>
            </a:r>
            <a:r>
              <a:rPr lang="de-DE" sz="1900" dirty="0" err="1"/>
              <a:t>local</a:t>
            </a:r>
            <a:r>
              <a:rPr lang="de-DE" sz="1900" dirty="0"/>
              <a:t>, </a:t>
            </a:r>
            <a:r>
              <a:rPr lang="de-DE" sz="1900" dirty="0" err="1"/>
              <a:t>read-only</a:t>
            </a:r>
            <a:r>
              <a:rPr lang="de-DE" sz="1900" dirty="0"/>
              <a:t> </a:t>
            </a:r>
            <a:r>
              <a:rPr lang="de-DE" sz="1900" dirty="0" err="1"/>
              <a:t>structure</a:t>
            </a:r>
            <a:r>
              <a:rPr lang="de-DE" sz="1900" dirty="0"/>
              <a:t> </a:t>
            </a:r>
            <a:r>
              <a:rPr lang="de-DE" sz="1900" dirty="0" err="1"/>
              <a:t>file</a:t>
            </a:r>
            <a:r>
              <a:rPr lang="de-DE" sz="1900" dirty="0"/>
              <a:t> in Cactvs </a:t>
            </a:r>
            <a:r>
              <a:rPr lang="de-DE" sz="1900" dirty="0" err="1"/>
              <a:t>scripting</a:t>
            </a:r>
            <a:r>
              <a:rPr lang="de-DE" sz="1900" dirty="0"/>
              <a:t> </a:t>
            </a:r>
            <a:r>
              <a:rPr lang="de-DE" sz="1900" dirty="0" err="1"/>
              <a:t>environment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pPr>
              <a:lnSpc>
                <a:spcPct val="90000"/>
              </a:lnSpc>
            </a:pPr>
            <a:r>
              <a:rPr lang="de-DE" sz="2100" dirty="0"/>
              <a:t>Input </a:t>
            </a:r>
            <a:r>
              <a:rPr lang="de-DE" sz="2100" dirty="0" err="1"/>
              <a:t>functions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1900" dirty="0" err="1"/>
              <a:t>transparently</a:t>
            </a:r>
            <a:r>
              <a:rPr lang="de-DE" sz="1900" dirty="0"/>
              <a:t> </a:t>
            </a:r>
            <a:r>
              <a:rPr lang="de-DE" sz="1900" dirty="0" err="1"/>
              <a:t>read</a:t>
            </a:r>
            <a:r>
              <a:rPr lang="de-DE" sz="1900" dirty="0"/>
              <a:t> </a:t>
            </a:r>
            <a:r>
              <a:rPr lang="de-DE" sz="1900" dirty="0" err="1"/>
              <a:t>structures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i="1" dirty="0"/>
              <a:t>all</a:t>
            </a:r>
            <a:r>
              <a:rPr lang="de-DE" sz="1900" dirty="0"/>
              <a:t> </a:t>
            </a:r>
            <a:r>
              <a:rPr lang="de-DE" sz="1900" dirty="0" err="1"/>
              <a:t>their</a:t>
            </a:r>
            <a:r>
              <a:rPr lang="de-DE" sz="1900" dirty="0"/>
              <a:t> </a:t>
            </a:r>
            <a:r>
              <a:rPr lang="de-DE" sz="1900" dirty="0" err="1"/>
              <a:t>data</a:t>
            </a:r>
            <a:r>
              <a:rPr lang="de-DE" sz="1900" dirty="0"/>
              <a:t> </a:t>
            </a:r>
            <a:r>
              <a:rPr lang="de-DE" sz="1900" dirty="0" err="1"/>
              <a:t>from</a:t>
            </a:r>
            <a:r>
              <a:rPr lang="de-DE" sz="1900" dirty="0"/>
              <a:t> </a:t>
            </a:r>
            <a:r>
              <a:rPr lang="de-DE" sz="1900" dirty="0" err="1"/>
              <a:t>PubChem</a:t>
            </a:r>
            <a:r>
              <a:rPr lang="de-DE" sz="1900" dirty="0"/>
              <a:t/>
            </a:r>
            <a:br>
              <a:rPr lang="de-DE" sz="1900" dirty="0"/>
            </a:br>
            <a:endParaRPr lang="de-DE" sz="1900" dirty="0"/>
          </a:p>
          <a:p>
            <a:pPr>
              <a:lnSpc>
                <a:spcPct val="90000"/>
              </a:lnSpc>
            </a:pPr>
            <a:r>
              <a:rPr lang="de-DE" sz="2100" dirty="0"/>
              <a:t>Query </a:t>
            </a:r>
            <a:r>
              <a:rPr lang="de-DE" sz="2100" dirty="0" err="1"/>
              <a:t>functions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1900" dirty="0" err="1"/>
              <a:t>convenient</a:t>
            </a:r>
            <a:r>
              <a:rPr lang="de-DE" sz="1900" dirty="0"/>
              <a:t> </a:t>
            </a:r>
            <a:r>
              <a:rPr lang="de-DE" sz="1900" dirty="0" err="1"/>
              <a:t>development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 smtClean="0"/>
              <a:t>archival</a:t>
            </a:r>
            <a:r>
              <a:rPr lang="de-DE" sz="1900" dirty="0" smtClean="0"/>
              <a:t> </a:t>
            </a:r>
            <a:r>
              <a:rPr lang="de-DE" sz="1900" dirty="0" err="1" smtClean="0"/>
              <a:t>of</a:t>
            </a:r>
            <a:r>
              <a:rPr lang="de-DE" sz="1900" dirty="0" smtClean="0"/>
              <a:t> </a:t>
            </a:r>
            <a:r>
              <a:rPr lang="de-DE" sz="1900" dirty="0" err="1"/>
              <a:t>queries</a:t>
            </a:r>
            <a:r>
              <a:rPr lang="de-DE" sz="1900" dirty="0"/>
              <a:t> </a:t>
            </a:r>
            <a:r>
              <a:rPr lang="de-DE" sz="1900" dirty="0" err="1"/>
              <a:t>exceeding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</a:t>
            </a:r>
            <a:r>
              <a:rPr lang="de-DE" sz="1900" dirty="0" err="1"/>
              <a:t>capabilites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Web </a:t>
            </a:r>
            <a:r>
              <a:rPr lang="de-DE" sz="1900" dirty="0" err="1"/>
              <a:t>interfaces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PUG, </a:t>
            </a:r>
            <a:r>
              <a:rPr lang="de-DE" sz="1900" dirty="0" err="1"/>
              <a:t>maintaining</a:t>
            </a:r>
            <a:r>
              <a:rPr lang="de-DE" sz="1900" dirty="0"/>
              <a:t> </a:t>
            </a:r>
            <a:r>
              <a:rPr lang="de-DE" sz="1900" dirty="0" err="1"/>
              <a:t>standard</a:t>
            </a:r>
            <a:r>
              <a:rPr lang="de-DE" sz="1900" dirty="0"/>
              <a:t> Cactvs </a:t>
            </a:r>
            <a:r>
              <a:rPr lang="de-DE" sz="1900" dirty="0" err="1"/>
              <a:t>query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retrieval</a:t>
            </a:r>
            <a:r>
              <a:rPr lang="de-DE" sz="1900" dirty="0"/>
              <a:t> </a:t>
            </a:r>
            <a:r>
              <a:rPr lang="de-DE" sz="1900" dirty="0" err="1"/>
              <a:t>syntax</a:t>
            </a:r>
            <a:endParaRPr lang="de-DE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General Approach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100" dirty="0" err="1"/>
              <a:t>Implement</a:t>
            </a:r>
            <a:r>
              <a:rPr lang="de-DE" sz="2100" dirty="0"/>
              <a:t> </a:t>
            </a:r>
            <a:r>
              <a:rPr lang="de-DE" sz="2100" dirty="0" smtClean="0"/>
              <a:t>a Cactvs </a:t>
            </a:r>
            <a:r>
              <a:rPr lang="de-DE" sz="2100" dirty="0"/>
              <a:t>I/O </a:t>
            </a:r>
            <a:r>
              <a:rPr lang="de-DE" sz="2100" dirty="0" err="1"/>
              <a:t>module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1800" dirty="0"/>
              <a:t>I/O </a:t>
            </a:r>
            <a:r>
              <a:rPr lang="de-DE" sz="1800" dirty="0" err="1"/>
              <a:t>modules</a:t>
            </a:r>
            <a:r>
              <a:rPr lang="de-DE" sz="1800" dirty="0"/>
              <a:t> </a:t>
            </a:r>
            <a:r>
              <a:rPr lang="de-DE" sz="1800" dirty="0" err="1" smtClean="0"/>
              <a:t>incorporate</a:t>
            </a:r>
            <a:r>
              <a:rPr lang="de-DE" sz="1800" dirty="0" smtClean="0"/>
              <a:t> </a:t>
            </a:r>
            <a:r>
              <a:rPr lang="de-DE" sz="1800" dirty="0" err="1" smtClean="0"/>
              <a:t>function</a:t>
            </a:r>
            <a:r>
              <a:rPr lang="de-DE" sz="1800" dirty="0" smtClean="0"/>
              <a:t> </a:t>
            </a:r>
            <a:r>
              <a:rPr lang="de-DE" sz="1800" dirty="0" err="1" smtClean="0"/>
              <a:t>tables</a:t>
            </a:r>
            <a:r>
              <a:rPr lang="de-DE" sz="1800" dirty="0" smtClean="0"/>
              <a:t> </a:t>
            </a:r>
            <a:r>
              <a:rPr lang="de-DE" sz="1800" dirty="0" err="1"/>
              <a:t>with</a:t>
            </a:r>
            <a:r>
              <a:rPr lang="de-DE" sz="1800" dirty="0"/>
              <a:t> </a:t>
            </a:r>
            <a:r>
              <a:rPr lang="de-DE" sz="1800" dirty="0" err="1"/>
              <a:t>rich</a:t>
            </a:r>
            <a:r>
              <a:rPr lang="de-DE" sz="1800" dirty="0"/>
              <a:t> </a:t>
            </a:r>
            <a:r>
              <a:rPr lang="de-DE" sz="1800" dirty="0" err="1"/>
              <a:t>set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functions</a:t>
            </a:r>
            <a:r>
              <a:rPr lang="de-DE" sz="1800" dirty="0"/>
              <a:t> </a:t>
            </a:r>
            <a:r>
              <a:rPr lang="de-DE" sz="1800" dirty="0" err="1"/>
              <a:t>that</a:t>
            </a:r>
            <a:r>
              <a:rPr lang="de-DE" sz="1800" dirty="0"/>
              <a:t> </a:t>
            </a:r>
            <a:r>
              <a:rPr lang="de-DE" sz="1800" dirty="0" err="1"/>
              <a:t>are</a:t>
            </a:r>
            <a:r>
              <a:rPr lang="de-DE" sz="1800" dirty="0"/>
              <a:t> </a:t>
            </a:r>
            <a:r>
              <a:rPr lang="de-DE" sz="1800" dirty="0" err="1"/>
              <a:t>automatically</a:t>
            </a:r>
            <a:r>
              <a:rPr lang="de-DE" sz="1800" dirty="0"/>
              <a:t> </a:t>
            </a:r>
            <a:r>
              <a:rPr lang="de-DE" sz="1800" dirty="0" err="1"/>
              <a:t>called</a:t>
            </a:r>
            <a:r>
              <a:rPr lang="de-DE" sz="1800" dirty="0"/>
              <a:t> in </a:t>
            </a:r>
            <a:r>
              <a:rPr lang="de-DE" sz="1800" dirty="0" err="1"/>
              <a:t>specific</a:t>
            </a:r>
            <a:r>
              <a:rPr lang="de-DE" sz="1800" dirty="0"/>
              <a:t> </a:t>
            </a:r>
            <a:r>
              <a:rPr lang="de-DE" sz="1800" dirty="0" err="1"/>
              <a:t>situations</a:t>
            </a:r>
            <a:r>
              <a:rPr lang="de-DE" sz="1800" dirty="0"/>
              <a:t>, </a:t>
            </a:r>
            <a:r>
              <a:rPr lang="de-DE" sz="1800" dirty="0" err="1"/>
              <a:t>capability</a:t>
            </a:r>
            <a:r>
              <a:rPr lang="de-DE" sz="1800" dirty="0"/>
              <a:t> </a:t>
            </a:r>
            <a:r>
              <a:rPr lang="de-DE" sz="1800" dirty="0" err="1"/>
              <a:t>flags</a:t>
            </a:r>
            <a:r>
              <a:rPr lang="de-DE" sz="1800" dirty="0"/>
              <a:t>, </a:t>
            </a:r>
            <a:r>
              <a:rPr lang="de-DE" sz="1800" dirty="0" err="1"/>
              <a:t>documentation</a:t>
            </a:r>
            <a:r>
              <a:rPr lang="de-DE" sz="1800" dirty="0"/>
              <a:t> </a:t>
            </a:r>
            <a:r>
              <a:rPr lang="de-DE" sz="1800" dirty="0" err="1"/>
              <a:t>fields</a:t>
            </a:r>
            <a:r>
              <a:rPr lang="de-DE" sz="1800" dirty="0"/>
              <a:t>, etc.</a:t>
            </a:r>
            <a:br>
              <a:rPr lang="de-DE" sz="1800" dirty="0"/>
            </a:br>
            <a:endParaRPr lang="de-DE" sz="1800" dirty="0"/>
          </a:p>
          <a:p>
            <a:pPr>
              <a:lnSpc>
                <a:spcPct val="90000"/>
              </a:lnSpc>
            </a:pPr>
            <a:r>
              <a:rPr lang="de-DE" sz="2100" dirty="0"/>
              <a:t>Hidden, </a:t>
            </a:r>
            <a:r>
              <a:rPr lang="de-DE" sz="2100" dirty="0" err="1"/>
              <a:t>automatic</a:t>
            </a:r>
            <a:r>
              <a:rPr lang="de-DE" sz="2100" dirty="0"/>
              <a:t> </a:t>
            </a:r>
            <a:r>
              <a:rPr lang="de-DE" sz="2100" dirty="0" err="1"/>
              <a:t>use</a:t>
            </a:r>
            <a:r>
              <a:rPr lang="de-DE" sz="2100" dirty="0"/>
              <a:t> </a:t>
            </a:r>
            <a:r>
              <a:rPr lang="de-DE" sz="2100" dirty="0" err="1"/>
              <a:t>of</a:t>
            </a:r>
            <a:r>
              <a:rPr lang="de-DE" sz="2100" dirty="0"/>
              <a:t> </a:t>
            </a:r>
            <a:r>
              <a:rPr lang="de-DE" sz="2100" dirty="0" err="1"/>
              <a:t>Entrez</a:t>
            </a:r>
            <a:r>
              <a:rPr lang="de-DE" sz="2100" dirty="0"/>
              <a:t> E-</a:t>
            </a:r>
            <a:r>
              <a:rPr lang="de-DE" sz="2100" dirty="0" err="1"/>
              <a:t>utils</a:t>
            </a:r>
            <a:r>
              <a:rPr lang="de-DE" sz="2100" dirty="0"/>
              <a:t> </a:t>
            </a:r>
            <a:r>
              <a:rPr lang="de-DE" sz="2100" dirty="0" err="1"/>
              <a:t>and</a:t>
            </a:r>
            <a:r>
              <a:rPr lang="de-DE" sz="2100" dirty="0"/>
              <a:t> PUG</a:t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1800" dirty="0"/>
              <a:t>Run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many</a:t>
            </a:r>
            <a:r>
              <a:rPr lang="de-DE" sz="1800" dirty="0"/>
              <a:t> </a:t>
            </a:r>
            <a:r>
              <a:rPr lang="de-DE" sz="1800" dirty="0" err="1"/>
              <a:t>tasks</a:t>
            </a:r>
            <a:r>
              <a:rPr lang="de-DE" sz="1800" dirty="0"/>
              <a:t>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possible</a:t>
            </a:r>
            <a:r>
              <a:rPr lang="de-DE" sz="1800" dirty="0"/>
              <a:t> on </a:t>
            </a:r>
            <a:r>
              <a:rPr lang="de-DE" sz="1800" dirty="0" err="1"/>
              <a:t>Entrez</a:t>
            </a:r>
            <a:r>
              <a:rPr lang="de-DE" sz="1800" dirty="0"/>
              <a:t>/</a:t>
            </a:r>
            <a:r>
              <a:rPr lang="de-DE" sz="1800" dirty="0" err="1"/>
              <a:t>PubChem</a:t>
            </a:r>
            <a:r>
              <a:rPr lang="de-DE" sz="1800" dirty="0"/>
              <a:t> </a:t>
            </a:r>
            <a:r>
              <a:rPr lang="de-DE" sz="1800" dirty="0" err="1" smtClean="0"/>
              <a:t>structure</a:t>
            </a:r>
            <a:r>
              <a:rPr lang="de-DE" sz="1800" dirty="0" smtClean="0"/>
              <a:t> </a:t>
            </a:r>
            <a:r>
              <a:rPr lang="de-DE" sz="1800" dirty="0" err="1"/>
              <a:t>search</a:t>
            </a:r>
            <a:r>
              <a:rPr lang="de-DE" sz="1800" dirty="0"/>
              <a:t>, </a:t>
            </a:r>
            <a:r>
              <a:rPr lang="de-DE" sz="1800" dirty="0" err="1" smtClean="0"/>
              <a:t>data</a:t>
            </a:r>
            <a:r>
              <a:rPr lang="de-DE" sz="1800" dirty="0" smtClean="0"/>
              <a:t> </a:t>
            </a:r>
            <a:r>
              <a:rPr lang="de-DE" sz="1800" dirty="0" err="1" smtClean="0"/>
              <a:t>download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local</a:t>
            </a:r>
            <a:r>
              <a:rPr lang="de-DE" sz="1800" dirty="0" smtClean="0"/>
              <a:t> </a:t>
            </a:r>
            <a:r>
              <a:rPr lang="de-DE" sz="1800" dirty="0" err="1" smtClean="0"/>
              <a:t>processing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/>
              <a:t>as</a:t>
            </a:r>
            <a:r>
              <a:rPr lang="de-DE" sz="1800" dirty="0"/>
              <a:t> last </a:t>
            </a:r>
            <a:r>
              <a:rPr lang="de-DE" sz="1800" dirty="0" err="1"/>
              <a:t>resort</a:t>
            </a:r>
            <a:r>
              <a:rPr lang="de-DE" sz="1900" dirty="0"/>
              <a:t/>
            </a:r>
            <a:br>
              <a:rPr lang="de-DE" sz="1900" dirty="0"/>
            </a:br>
            <a:endParaRPr lang="de-DE" sz="1900" dirty="0"/>
          </a:p>
          <a:p>
            <a:pPr>
              <a:lnSpc>
                <a:spcPct val="90000"/>
              </a:lnSpc>
            </a:pPr>
            <a:r>
              <a:rPr lang="de-DE" sz="2100" dirty="0" err="1"/>
              <a:t>Optimize</a:t>
            </a:r>
            <a:r>
              <a:rPr lang="de-DE" sz="2100" dirty="0"/>
              <a:t> </a:t>
            </a:r>
            <a:r>
              <a:rPr lang="de-DE" sz="2100" dirty="0" err="1"/>
              <a:t>for</a:t>
            </a:r>
            <a:r>
              <a:rPr lang="de-DE" sz="2100" dirty="0"/>
              <a:t> </a:t>
            </a:r>
            <a:r>
              <a:rPr lang="de-DE" sz="2100" dirty="0" err="1"/>
              <a:t>sake</a:t>
            </a:r>
            <a:r>
              <a:rPr lang="de-DE" sz="2100" dirty="0"/>
              <a:t> </a:t>
            </a:r>
            <a:r>
              <a:rPr lang="de-DE" sz="2100" dirty="0" err="1"/>
              <a:t>of</a:t>
            </a:r>
            <a:r>
              <a:rPr lang="de-DE" sz="2100" dirty="0"/>
              <a:t> </a:t>
            </a:r>
            <a:r>
              <a:rPr lang="de-DE" sz="2100" dirty="0" err="1"/>
              <a:t>efficiency</a:t>
            </a:r>
            <a:r>
              <a:rPr lang="de-DE" sz="2100" dirty="0"/>
              <a:t> </a:t>
            </a:r>
            <a:r>
              <a:rPr lang="de-DE" sz="2100" dirty="0" err="1"/>
              <a:t>and</a:t>
            </a:r>
            <a:r>
              <a:rPr lang="de-DE" sz="2100" dirty="0"/>
              <a:t> just </a:t>
            </a:r>
            <a:r>
              <a:rPr lang="de-DE" sz="2100" dirty="0" err="1"/>
              <a:t>being</a:t>
            </a:r>
            <a:r>
              <a:rPr lang="de-DE" sz="2100" dirty="0"/>
              <a:t> </a:t>
            </a:r>
            <a:r>
              <a:rPr lang="de-DE" sz="2100" dirty="0" err="1"/>
              <a:t>nice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/>
              <a:t/>
            </a:r>
            <a:br>
              <a:rPr lang="de-DE" sz="2100" dirty="0"/>
            </a:br>
            <a:r>
              <a:rPr lang="de-DE" sz="1800" dirty="0" err="1"/>
              <a:t>Use</a:t>
            </a:r>
            <a:r>
              <a:rPr lang="de-DE" sz="1800" dirty="0"/>
              <a:t> </a:t>
            </a:r>
            <a:r>
              <a:rPr lang="de-DE" sz="1800" dirty="0" err="1"/>
              <a:t>caching</a:t>
            </a:r>
            <a:r>
              <a:rPr lang="de-DE" sz="1800" dirty="0"/>
              <a:t> </a:t>
            </a:r>
            <a:r>
              <a:rPr lang="de-DE" sz="1800" dirty="0" err="1"/>
              <a:t>techniques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reduce</a:t>
            </a:r>
            <a:r>
              <a:rPr lang="de-DE" sz="1800" dirty="0"/>
              <a:t> </a:t>
            </a:r>
            <a:r>
              <a:rPr lang="de-DE" sz="1800" dirty="0" err="1"/>
              <a:t>network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server</a:t>
            </a:r>
            <a:r>
              <a:rPr lang="de-DE" sz="1800" dirty="0"/>
              <a:t> </a:t>
            </a:r>
            <a:r>
              <a:rPr lang="de-DE" sz="1800" dirty="0" err="1" smtClean="0"/>
              <a:t>load</a:t>
            </a:r>
            <a:r>
              <a:rPr lang="de-DE" sz="1800" dirty="0" smtClean="0"/>
              <a:t>, </a:t>
            </a:r>
            <a:r>
              <a:rPr lang="de-DE" sz="1800" dirty="0" err="1" smtClean="0"/>
              <a:t>observe</a:t>
            </a:r>
            <a:r>
              <a:rPr lang="de-DE" sz="1800" dirty="0" smtClean="0"/>
              <a:t> NCBI </a:t>
            </a:r>
            <a:r>
              <a:rPr lang="de-DE" sz="1800" dirty="0" err="1" smtClean="0"/>
              <a:t>script</a:t>
            </a:r>
            <a:r>
              <a:rPr lang="de-DE" sz="1800" dirty="0" smtClean="0"/>
              <a:t> </a:t>
            </a:r>
            <a:r>
              <a:rPr lang="de-DE" sz="1800" dirty="0" err="1" smtClean="0"/>
              <a:t>access</a:t>
            </a:r>
            <a:r>
              <a:rPr lang="de-DE" sz="1800" dirty="0" smtClean="0"/>
              <a:t> </a:t>
            </a:r>
            <a:r>
              <a:rPr lang="de-DE" sz="1800" dirty="0" err="1" smtClean="0"/>
              <a:t>rules</a:t>
            </a:r>
            <a:r>
              <a:rPr lang="de-DE" sz="1800" dirty="0"/>
              <a:t/>
            </a:r>
            <a:br>
              <a:rPr lang="de-DE" sz="1800" dirty="0"/>
            </a:b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PubChem Virtual File I/O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de-DE" sz="2100"/>
              <a:t>Code sample: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filex load pubchem</a:t>
            </a:r>
            <a:br>
              <a:rPr lang="de-DE" sz="1700">
                <a:latin typeface="Courier New" pitchFamily="49" charset="0"/>
              </a:rPr>
            </a:br>
            <a:r>
              <a:rPr lang="de-DE" sz="1700">
                <a:latin typeface="Courier New" pitchFamily="49" charset="0"/>
              </a:rPr>
              <a:t>19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molfile open &lt;pubchem&gt;</a:t>
            </a:r>
            <a:br>
              <a:rPr lang="de-DE" sz="1700">
                <a:latin typeface="Courier New" pitchFamily="49" charset="0"/>
              </a:rPr>
            </a:br>
            <a:r>
              <a:rPr lang="de-DE" sz="1700">
                <a:latin typeface="Courier New" pitchFamily="49" charset="0"/>
              </a:rPr>
              <a:t>molfile0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molfile count molfile0</a:t>
            </a:r>
            <a:br>
              <a:rPr lang="de-DE" sz="1700">
                <a:latin typeface="Courier New" pitchFamily="49" charset="0"/>
              </a:rPr>
            </a:br>
            <a:r>
              <a:rPr lang="de-DE" sz="1700">
                <a:latin typeface="Courier New" pitchFamily="49" charset="0"/>
              </a:rPr>
              <a:t>12002343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molfile read molfile0</a:t>
            </a:r>
            <a:br>
              <a:rPr lang="de-DE" sz="1700">
                <a:latin typeface="Courier New" pitchFamily="49" charset="0"/>
              </a:rPr>
            </a:br>
            <a:r>
              <a:rPr lang="de-DE" sz="1700">
                <a:latin typeface="Courier New" pitchFamily="49" charset="0"/>
              </a:rPr>
              <a:t>ens0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ens props ens0</a:t>
            </a:r>
            <a:br>
              <a:rPr lang="de-DE" sz="1700">
                <a:latin typeface="Courier New" pitchFamily="49" charset="0"/>
              </a:rPr>
            </a:br>
            <a:r>
              <a:rPr lang="de-DE" sz="1700">
                <a:latin typeface="Courier New" pitchFamily="49" charset="0"/>
              </a:rPr>
              <a:t>…E_INCHI E_IUPAC_NAME E_NCBI_COMPOUND_ID E_EXACT_MASS E_TPSA E_SMILES E_SMILES/2….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ens get ens0 E_CID</a:t>
            </a:r>
            <a:br>
              <a:rPr lang="de-DE" sz="1700">
                <a:latin typeface="Courier New" pitchFamily="49" charset="0"/>
              </a:rPr>
            </a:br>
            <a:r>
              <a:rPr lang="de-DE" sz="1700">
                <a:latin typeface="Courier New" pitchFamily="49" charset="0"/>
              </a:rPr>
              <a:t>1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molfile read molfile0</a:t>
            </a:r>
            <a:br>
              <a:rPr lang="de-DE" sz="1700">
                <a:latin typeface="Courier New" pitchFamily="49" charset="0"/>
              </a:rPr>
            </a:br>
            <a:r>
              <a:rPr lang="de-DE" sz="1700">
                <a:latin typeface="Courier New" pitchFamily="49" charset="0"/>
              </a:rPr>
              <a:t>ens1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de-DE" sz="1700">
                <a:latin typeface="Courier New" pitchFamily="49" charset="0"/>
              </a:rPr>
              <a:t>molfile set molfile0 record 999999</a:t>
            </a:r>
            <a:endParaRPr lang="de-DE" sz="1700"/>
          </a:p>
        </p:txBody>
      </p:sp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5257800" y="2133600"/>
            <a:ext cx="3657600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2400">
                <a:latin typeface="Arial" charset="0"/>
              </a:rPr>
              <a:t>Contact Entrez e-utils, get database status</a:t>
            </a:r>
          </a:p>
        </p:txBody>
      </p:sp>
      <p:sp>
        <p:nvSpPr>
          <p:cNvPr id="417798" name="Text Box 6"/>
          <p:cNvSpPr txBox="1">
            <a:spLocks noChangeArrowheads="1"/>
          </p:cNvSpPr>
          <p:nvPr/>
        </p:nvSpPr>
        <p:spPr bwMode="auto">
          <a:xfrm>
            <a:off x="5257800" y="2895600"/>
            <a:ext cx="3657600" cy="1930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2400">
                <a:latin typeface="Arial" charset="0"/>
              </a:rPr>
              <a:t>E-utils, get 5K sector of record-CID map, then single-record ASN.1 download via display page</a:t>
            </a:r>
          </a:p>
        </p:txBody>
      </p:sp>
      <p:sp>
        <p:nvSpPr>
          <p:cNvPr id="417800" name="Text Box 8"/>
          <p:cNvSpPr txBox="1">
            <a:spLocks noChangeArrowheads="1"/>
          </p:cNvSpPr>
          <p:nvPr/>
        </p:nvSpPr>
        <p:spPr bwMode="auto">
          <a:xfrm>
            <a:off x="5257800" y="4572000"/>
            <a:ext cx="3657600" cy="2295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2400">
                <a:latin typeface="Arial" charset="0"/>
              </a:rPr>
              <a:t>Try to load compressed CID use bit vector from xemistry.com, fallback are more e-utils queries for record/CID map sectors</a:t>
            </a:r>
          </a:p>
        </p:txBody>
      </p:sp>
      <p:sp>
        <p:nvSpPr>
          <p:cNvPr id="417801" name="Text Box 9"/>
          <p:cNvSpPr txBox="1">
            <a:spLocks noChangeArrowheads="1"/>
          </p:cNvSpPr>
          <p:nvPr/>
        </p:nvSpPr>
        <p:spPr bwMode="auto">
          <a:xfrm>
            <a:off x="5257800" y="4419600"/>
            <a:ext cx="3657600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2400">
                <a:latin typeface="Arial" charset="0"/>
              </a:rPr>
              <a:t>Single-record ASN.1 download via display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7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7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7" grpId="0" animBg="1"/>
      <p:bldP spid="417797" grpId="1" animBg="1"/>
      <p:bldP spid="417798" grpId="0" animBg="1"/>
      <p:bldP spid="417798" grpId="1" animBg="1"/>
      <p:bldP spid="417800" grpId="0" animBg="1"/>
      <p:bldP spid="417801" grpId="0" animBg="1"/>
      <p:bldP spid="41780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Simple PubChem Queries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100"/>
              <a:t>Code sample:</a:t>
            </a:r>
          </a:p>
          <a:p>
            <a:pPr>
              <a:buFont typeface="Wingdings" pitchFamily="2" charset="2"/>
              <a:buNone/>
            </a:pPr>
            <a:endParaRPr lang="de-DE" sz="2100"/>
          </a:p>
          <a:p>
            <a:pPr>
              <a:buFont typeface="Wingdings" pitchFamily="2" charset="2"/>
              <a:buNone/>
            </a:pPr>
            <a:r>
              <a:rPr lang="de-DE" sz="1700">
                <a:latin typeface="Courier New" pitchFamily="49" charset="0"/>
              </a:rPr>
              <a:t>set fh [molfile open &lt;pubchem&gt;]</a:t>
            </a:r>
          </a:p>
          <a:p>
            <a:pPr>
              <a:buFont typeface="Wingdings" pitchFamily="2" charset="2"/>
              <a:buNone/>
            </a:pPr>
            <a:r>
              <a:rPr lang="de-DE" sz="1700">
                <a:latin typeface="Courier New" pitchFamily="49" charset="0"/>
              </a:rPr>
              <a:t>set cidlist [molfile scan $fh „structure &gt;= $smarts“ \</a:t>
            </a:r>
          </a:p>
          <a:p>
            <a:pPr>
              <a:buFont typeface="Wingdings" pitchFamily="2" charset="2"/>
              <a:buNone/>
            </a:pPr>
            <a:r>
              <a:rPr lang="de-DE" sz="1700">
                <a:latin typeface="Courier New" pitchFamily="49" charset="0"/>
              </a:rPr>
              <a:t>    {proplist E_CID}]</a:t>
            </a:r>
          </a:p>
          <a:p>
            <a:pPr>
              <a:buFont typeface="Wingdings" pitchFamily="2" charset="2"/>
              <a:buNone/>
            </a:pPr>
            <a:endParaRPr lang="de-DE" sz="170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de-DE" sz="2100"/>
              <a:t>Operations behind the scenes:</a:t>
            </a:r>
          </a:p>
          <a:p>
            <a:r>
              <a:rPr lang="de-DE" sz="2100"/>
              <a:t>Set-up of PUG record</a:t>
            </a:r>
          </a:p>
          <a:p>
            <a:r>
              <a:rPr lang="de-DE" sz="2100"/>
              <a:t>Post PUG, monitor return status</a:t>
            </a:r>
          </a:p>
          <a:p>
            <a:r>
              <a:rPr lang="de-DE" sz="2100"/>
              <a:t>Cache CID result data</a:t>
            </a:r>
          </a:p>
          <a:p>
            <a:r>
              <a:rPr lang="de-DE" sz="2100"/>
              <a:t>Direct access to result set, no structure download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Intermediate PubChem Queries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100"/>
              <a:t>Code sample: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sz="21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700">
                <a:latin typeface="Courier New" pitchFamily="49" charset="0"/>
              </a:rPr>
              <a:t>set fh [molfile open &lt;pubchem&gt;]</a:t>
            </a:r>
            <a:r>
              <a:rPr lang="de-DE" sz="1900"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900">
                <a:latin typeface="Courier New" pitchFamily="49" charset="0"/>
              </a:rPr>
              <a:t>set enslist [molfile scan $fh \</a:t>
            </a:r>
            <a:br>
              <a:rPr lang="de-DE" sz="1900">
                <a:latin typeface="Courier New" pitchFamily="49" charset="0"/>
              </a:rPr>
            </a:br>
            <a:r>
              <a:rPr lang="de-DE" sz="1900">
                <a:latin typeface="Courier New" pitchFamily="49" charset="0"/>
              </a:rPr>
              <a:t>„or {structure = $smiles1} {structure = $smiles2}\ {structure = $smiles3}“ enslist]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sz="190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100"/>
              <a:t>Operations behind the scenes:</a:t>
            </a:r>
          </a:p>
          <a:p>
            <a:pPr>
              <a:lnSpc>
                <a:spcPct val="90000"/>
              </a:lnSpc>
            </a:pPr>
            <a:r>
              <a:rPr lang="de-DE" sz="2100"/>
              <a:t>Create and post PUG records, get history keys</a:t>
            </a:r>
          </a:p>
          <a:p>
            <a:pPr>
              <a:lnSpc>
                <a:spcPct val="90000"/>
              </a:lnSpc>
            </a:pPr>
            <a:r>
              <a:rPr lang="de-DE" sz="2100"/>
              <a:t>Perform server-side e-utils result merge via history keys</a:t>
            </a:r>
          </a:p>
          <a:p>
            <a:pPr>
              <a:lnSpc>
                <a:spcPct val="90000"/>
              </a:lnSpc>
            </a:pPr>
            <a:r>
              <a:rPr lang="de-DE" sz="2100"/>
              <a:t>Retrieve CID set</a:t>
            </a:r>
          </a:p>
          <a:p>
            <a:pPr>
              <a:lnSpc>
                <a:spcPct val="90000"/>
              </a:lnSpc>
            </a:pPr>
            <a:r>
              <a:rPr lang="de-DE" sz="2100"/>
              <a:t>Download structures as ASN.1 blobs via CID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Power PubChem Queries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2600" dirty="0"/>
              <a:t>Code sample: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700" dirty="0" err="1">
                <a:latin typeface="Courier New" pitchFamily="49" charset="0"/>
              </a:rPr>
              <a:t>set</a:t>
            </a:r>
            <a:r>
              <a:rPr lang="de-DE" sz="1700" dirty="0">
                <a:latin typeface="Courier New" pitchFamily="49" charset="0"/>
              </a:rPr>
              <a:t> </a:t>
            </a:r>
            <a:r>
              <a:rPr lang="de-DE" sz="1700" dirty="0" err="1">
                <a:latin typeface="Courier New" pitchFamily="49" charset="0"/>
              </a:rPr>
              <a:t>stfh</a:t>
            </a:r>
            <a:r>
              <a:rPr lang="de-DE" sz="1700" dirty="0">
                <a:latin typeface="Courier New" pitchFamily="49" charset="0"/>
              </a:rPr>
              <a:t> [</a:t>
            </a:r>
            <a:r>
              <a:rPr lang="de-DE" sz="1700" dirty="0" err="1">
                <a:latin typeface="Courier New" pitchFamily="49" charset="0"/>
              </a:rPr>
              <a:t>molfile</a:t>
            </a:r>
            <a:r>
              <a:rPr lang="de-DE" sz="1700" dirty="0">
                <a:latin typeface="Courier New" pitchFamily="49" charset="0"/>
              </a:rPr>
              <a:t> open $</a:t>
            </a:r>
            <a:r>
              <a:rPr lang="de-DE" sz="1700" dirty="0" err="1">
                <a:latin typeface="Courier New" pitchFamily="49" charset="0"/>
              </a:rPr>
              <a:t>mysdfile</a:t>
            </a:r>
            <a:r>
              <a:rPr lang="de-DE" sz="1700" dirty="0">
                <a:latin typeface="Courier New" pitchFamily="49" charset="0"/>
              </a:rPr>
              <a:t>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500" dirty="0" err="1">
                <a:latin typeface="Courier New" pitchFamily="49" charset="0"/>
              </a:rPr>
              <a:t>set</a:t>
            </a:r>
            <a:r>
              <a:rPr lang="de-DE" sz="1500" dirty="0">
                <a:latin typeface="Courier New" pitchFamily="49" charset="0"/>
              </a:rPr>
              <a:t> </a:t>
            </a:r>
            <a:r>
              <a:rPr lang="de-DE" sz="1500" dirty="0" err="1">
                <a:latin typeface="Courier New" pitchFamily="49" charset="0"/>
              </a:rPr>
              <a:t>fh</a:t>
            </a:r>
            <a:r>
              <a:rPr lang="de-DE" sz="1500" dirty="0">
                <a:latin typeface="Courier New" pitchFamily="49" charset="0"/>
              </a:rPr>
              <a:t> [</a:t>
            </a:r>
            <a:r>
              <a:rPr lang="de-DE" sz="1500" dirty="0" err="1">
                <a:latin typeface="Courier New" pitchFamily="49" charset="0"/>
              </a:rPr>
              <a:t>molfile</a:t>
            </a:r>
            <a:r>
              <a:rPr lang="de-DE" sz="1500" dirty="0">
                <a:latin typeface="Courier New" pitchFamily="49" charset="0"/>
              </a:rPr>
              <a:t> open &lt;</a:t>
            </a:r>
            <a:r>
              <a:rPr lang="de-DE" sz="1500" dirty="0" err="1">
                <a:latin typeface="Courier New" pitchFamily="49" charset="0"/>
              </a:rPr>
              <a:t>pubchem</a:t>
            </a:r>
            <a:r>
              <a:rPr lang="de-DE" sz="1500" dirty="0">
                <a:latin typeface="Courier New" pitchFamily="49" charset="0"/>
              </a:rPr>
              <a:t>&gt;]</a:t>
            </a:r>
            <a:endParaRPr lang="de-DE" sz="17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700" dirty="0" err="1">
                <a:latin typeface="Courier New" pitchFamily="49" charset="0"/>
              </a:rPr>
              <a:t>set</a:t>
            </a:r>
            <a:r>
              <a:rPr lang="de-DE" sz="1700" dirty="0">
                <a:latin typeface="Courier New" pitchFamily="49" charset="0"/>
              </a:rPr>
              <a:t> </a:t>
            </a:r>
            <a:r>
              <a:rPr lang="de-DE" sz="1700" dirty="0" err="1">
                <a:latin typeface="Courier New" pitchFamily="49" charset="0"/>
              </a:rPr>
              <a:t>th</a:t>
            </a:r>
            <a:r>
              <a:rPr lang="de-DE" sz="1700" dirty="0">
                <a:latin typeface="Courier New" pitchFamily="49" charset="0"/>
              </a:rPr>
              <a:t> [</a:t>
            </a:r>
            <a:r>
              <a:rPr lang="de-DE" sz="1700" dirty="0" err="1">
                <a:latin typeface="Courier New" pitchFamily="49" charset="0"/>
              </a:rPr>
              <a:t>molfile</a:t>
            </a:r>
            <a:r>
              <a:rPr lang="de-DE" sz="1700" dirty="0">
                <a:latin typeface="Courier New" pitchFamily="49" charset="0"/>
              </a:rPr>
              <a:t> </a:t>
            </a:r>
            <a:r>
              <a:rPr lang="de-DE" sz="1700" dirty="0" err="1">
                <a:latin typeface="Courier New" pitchFamily="49" charset="0"/>
              </a:rPr>
              <a:t>scan</a:t>
            </a:r>
            <a:r>
              <a:rPr lang="de-DE" sz="1700" dirty="0">
                <a:latin typeface="Courier New" pitchFamily="49" charset="0"/>
              </a:rPr>
              <a:t> $</a:t>
            </a:r>
            <a:r>
              <a:rPr lang="de-DE" sz="1700" dirty="0" err="1">
                <a:latin typeface="Courier New" pitchFamily="49" charset="0"/>
              </a:rPr>
              <a:t>fh</a:t>
            </a:r>
            <a:r>
              <a:rPr lang="de-DE" sz="1700" dirty="0">
                <a:latin typeface="Courier New" pitchFamily="49" charset="0"/>
              </a:rPr>
              <a:t> \</a:t>
            </a:r>
            <a:br>
              <a:rPr lang="de-DE" sz="1700" dirty="0">
                <a:latin typeface="Courier New" pitchFamily="49" charset="0"/>
              </a:rPr>
            </a:br>
            <a:r>
              <a:rPr lang="de-DE" sz="1700" dirty="0">
                <a:latin typeface="Courier New" pitchFamily="49" charset="0"/>
              </a:rPr>
              <a:t>„</a:t>
            </a:r>
            <a:r>
              <a:rPr lang="de-DE" sz="1700" dirty="0" err="1">
                <a:latin typeface="Courier New" pitchFamily="49" charset="0"/>
              </a:rPr>
              <a:t>and</a:t>
            </a:r>
            <a:r>
              <a:rPr lang="de-DE" sz="1700" dirty="0">
                <a:latin typeface="Courier New" pitchFamily="49" charset="0"/>
              </a:rPr>
              <a:t> {</a:t>
            </a:r>
            <a:r>
              <a:rPr lang="de-DE" sz="1700" dirty="0" err="1">
                <a:latin typeface="Courier New" pitchFamily="49" charset="0"/>
              </a:rPr>
              <a:t>structure</a:t>
            </a:r>
            <a:r>
              <a:rPr lang="de-DE" sz="1700" dirty="0">
                <a:latin typeface="Courier New" pitchFamily="49" charset="0"/>
              </a:rPr>
              <a:t> ~&gt;= $</a:t>
            </a:r>
            <a:r>
              <a:rPr lang="de-DE" sz="1700" dirty="0" err="1">
                <a:latin typeface="Courier New" pitchFamily="49" charset="0"/>
              </a:rPr>
              <a:t>stfh</a:t>
            </a:r>
            <a:r>
              <a:rPr lang="de-DE" sz="1700" dirty="0">
                <a:latin typeface="Courier New" pitchFamily="49" charset="0"/>
              </a:rPr>
              <a:t> 95} {</a:t>
            </a:r>
            <a:r>
              <a:rPr lang="de-DE" sz="1700" dirty="0" err="1">
                <a:latin typeface="Courier New" pitchFamily="49" charset="0"/>
              </a:rPr>
              <a:t>formula</a:t>
            </a:r>
            <a:r>
              <a:rPr lang="de-DE" sz="1700" dirty="0">
                <a:latin typeface="Courier New" pitchFamily="49" charset="0"/>
              </a:rPr>
              <a:t> &gt;= \[M\]0} \ {E_NMOLECULES = 1} {E_STEREO_COUNT(1) &gt;= 1}“ \</a:t>
            </a:r>
            <a:br>
              <a:rPr lang="de-DE" sz="1700" dirty="0">
                <a:latin typeface="Courier New" pitchFamily="49" charset="0"/>
              </a:rPr>
            </a:br>
            <a:r>
              <a:rPr lang="de-DE" sz="1700" dirty="0">
                <a:latin typeface="Courier New" pitchFamily="49" charset="0"/>
              </a:rPr>
              <a:t>{</a:t>
            </a:r>
            <a:r>
              <a:rPr lang="de-DE" sz="1700" dirty="0" err="1">
                <a:latin typeface="Courier New" pitchFamily="49" charset="0"/>
              </a:rPr>
              <a:t>table</a:t>
            </a:r>
            <a:r>
              <a:rPr lang="de-DE" sz="1700" dirty="0">
                <a:latin typeface="Courier New" pitchFamily="49" charset="0"/>
              </a:rPr>
              <a:t> E_CID score E_SMILES E_FORMULA </a:t>
            </a:r>
            <a:r>
              <a:rPr lang="de-DE" sz="1700" dirty="0" err="1">
                <a:latin typeface="Courier New" pitchFamily="49" charset="0"/>
              </a:rPr>
              <a:t>record</a:t>
            </a:r>
            <a:r>
              <a:rPr lang="de-DE" sz="1700" dirty="0">
                <a:latin typeface="Courier New" pitchFamily="49" charset="0"/>
              </a:rPr>
              <a:t> </a:t>
            </a:r>
            <a:r>
              <a:rPr lang="de-DE" sz="1700" dirty="0" err="1">
                <a:latin typeface="Courier New" pitchFamily="49" charset="0"/>
              </a:rPr>
              <a:t>image</a:t>
            </a:r>
            <a:r>
              <a:rPr lang="de-DE" sz="1700" dirty="0">
                <a:latin typeface="Courier New" pitchFamily="49" charset="0"/>
              </a:rPr>
              <a:t>}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700" dirty="0">
                <a:latin typeface="Courier New" pitchFamily="49" charset="0"/>
              </a:rPr>
              <a:t>	{} 1000]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700" dirty="0" err="1">
                <a:latin typeface="Courier New" pitchFamily="49" charset="0"/>
              </a:rPr>
              <a:t>table</a:t>
            </a:r>
            <a:r>
              <a:rPr lang="de-DE" sz="1700" dirty="0">
                <a:latin typeface="Courier New" pitchFamily="49" charset="0"/>
              </a:rPr>
              <a:t> </a:t>
            </a:r>
            <a:r>
              <a:rPr lang="de-DE" sz="1700" dirty="0" err="1">
                <a:latin typeface="Courier New" pitchFamily="49" charset="0"/>
              </a:rPr>
              <a:t>write</a:t>
            </a:r>
            <a:r>
              <a:rPr lang="de-DE" sz="1700" dirty="0">
                <a:latin typeface="Courier New" pitchFamily="49" charset="0"/>
              </a:rPr>
              <a:t> $</a:t>
            </a:r>
            <a:r>
              <a:rPr lang="de-DE" sz="1700" dirty="0" err="1">
                <a:latin typeface="Courier New" pitchFamily="49" charset="0"/>
              </a:rPr>
              <a:t>th</a:t>
            </a:r>
            <a:r>
              <a:rPr lang="de-DE" sz="1700" dirty="0">
                <a:latin typeface="Courier New" pitchFamily="49" charset="0"/>
              </a:rPr>
              <a:t> similar_in_pubchem.xls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sz="17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900" dirty="0" err="1" smtClean="0"/>
              <a:t>Bioassay</a:t>
            </a:r>
            <a:r>
              <a:rPr lang="de-DE" sz="1900" dirty="0" smtClean="0"/>
              <a:t> </a:t>
            </a:r>
            <a:r>
              <a:rPr lang="de-DE" sz="1900" dirty="0" err="1"/>
              <a:t>access</a:t>
            </a:r>
            <a:r>
              <a:rPr lang="de-DE" sz="1900" dirty="0"/>
              <a:t> </a:t>
            </a:r>
            <a:r>
              <a:rPr lang="de-DE" sz="1900" dirty="0" err="1"/>
              <a:t>is</a:t>
            </a:r>
            <a:r>
              <a:rPr lang="de-DE" sz="1900" dirty="0"/>
              <a:t> </a:t>
            </a:r>
            <a:r>
              <a:rPr lang="de-DE" sz="1900" dirty="0" err="1"/>
              <a:t>unfortunately</a:t>
            </a:r>
            <a:r>
              <a:rPr lang="de-DE" sz="1900" dirty="0"/>
              <a:t> not </a:t>
            </a:r>
            <a:r>
              <a:rPr lang="de-DE" sz="1900" dirty="0" err="1"/>
              <a:t>yet</a:t>
            </a:r>
            <a:r>
              <a:rPr lang="de-DE" sz="1900" dirty="0"/>
              <a:t> </a:t>
            </a:r>
            <a:r>
              <a:rPr lang="de-DE" sz="1900" dirty="0" err="1"/>
              <a:t>part</a:t>
            </a:r>
            <a:r>
              <a:rPr lang="de-DE" sz="1900" dirty="0"/>
              <a:t> </a:t>
            </a:r>
            <a:r>
              <a:rPr lang="de-DE" sz="1900" dirty="0" err="1"/>
              <a:t>of</a:t>
            </a:r>
            <a:r>
              <a:rPr lang="de-DE" sz="1900" dirty="0"/>
              <a:t> PUG.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Summary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1900" dirty="0"/>
              <a:t>Goal: </a:t>
            </a:r>
            <a:r>
              <a:rPr lang="de-DE" sz="1900" dirty="0" err="1"/>
              <a:t>Make</a:t>
            </a:r>
            <a:r>
              <a:rPr lang="de-DE" sz="1900" dirty="0"/>
              <a:t> </a:t>
            </a:r>
            <a:r>
              <a:rPr lang="de-DE" sz="1900" dirty="0" err="1"/>
              <a:t>PubChem</a:t>
            </a:r>
            <a:r>
              <a:rPr lang="de-DE" sz="1900" dirty="0"/>
              <a:t> </a:t>
            </a:r>
            <a:r>
              <a:rPr lang="de-DE" sz="1900" dirty="0" err="1"/>
              <a:t>finally</a:t>
            </a:r>
            <a:r>
              <a:rPr lang="de-DE" sz="1900" dirty="0"/>
              <a:t> </a:t>
            </a:r>
            <a:r>
              <a:rPr lang="de-DE" sz="1900" dirty="0" err="1"/>
              <a:t>conveniently</a:t>
            </a:r>
            <a:r>
              <a:rPr lang="de-DE" sz="1900" dirty="0"/>
              <a:t> </a:t>
            </a:r>
            <a:r>
              <a:rPr lang="de-DE" sz="1900" dirty="0" err="1"/>
              <a:t>accessible</a:t>
            </a:r>
            <a:r>
              <a:rPr lang="de-DE" sz="1900" dirty="0"/>
              <a:t> </a:t>
            </a:r>
            <a:r>
              <a:rPr lang="de-DE" sz="1900" dirty="0" err="1"/>
              <a:t>as</a:t>
            </a:r>
            <a:r>
              <a:rPr lang="de-DE" sz="1900" dirty="0"/>
              <a:t> </a:t>
            </a:r>
            <a:r>
              <a:rPr lang="de-DE" sz="1900" dirty="0" err="1"/>
              <a:t>data</a:t>
            </a:r>
            <a:r>
              <a:rPr lang="de-DE" sz="1900" dirty="0"/>
              <a:t> </a:t>
            </a:r>
            <a:r>
              <a:rPr lang="de-DE" sz="1900" dirty="0" err="1"/>
              <a:t>source</a:t>
            </a:r>
            <a:r>
              <a:rPr lang="de-DE" sz="1900" dirty="0"/>
              <a:t> </a:t>
            </a:r>
            <a:r>
              <a:rPr lang="de-DE" sz="1900" dirty="0" err="1"/>
              <a:t>for</a:t>
            </a:r>
            <a:r>
              <a:rPr lang="de-DE" sz="1900" dirty="0"/>
              <a:t> </a:t>
            </a:r>
            <a:r>
              <a:rPr lang="de-DE" sz="1900" dirty="0" err="1"/>
              <a:t>local</a:t>
            </a:r>
            <a:r>
              <a:rPr lang="de-DE" sz="1900" dirty="0"/>
              <a:t> </a:t>
            </a:r>
            <a:r>
              <a:rPr lang="de-DE" sz="1900" dirty="0" err="1"/>
              <a:t>work</a:t>
            </a:r>
            <a:r>
              <a:rPr lang="de-DE" sz="1900" dirty="0"/>
              <a:t/>
            </a:r>
            <a:br>
              <a:rPr lang="de-DE" sz="1900" dirty="0"/>
            </a:br>
            <a:endParaRPr lang="de-DE" sz="1900" dirty="0"/>
          </a:p>
          <a:p>
            <a:pPr>
              <a:lnSpc>
                <a:spcPct val="90000"/>
              </a:lnSpc>
            </a:pPr>
            <a:r>
              <a:rPr lang="de-DE" sz="1900" dirty="0"/>
              <a:t>Feature: Read </a:t>
            </a:r>
            <a:r>
              <a:rPr lang="de-DE" sz="1900" i="1" dirty="0"/>
              <a:t>all</a:t>
            </a:r>
            <a:r>
              <a:rPr lang="de-DE" sz="1900" dirty="0"/>
              <a:t> </a:t>
            </a:r>
            <a:r>
              <a:rPr lang="de-DE" sz="1900" dirty="0" err="1"/>
              <a:t>data</a:t>
            </a:r>
            <a:r>
              <a:rPr lang="de-DE" sz="1900" dirty="0"/>
              <a:t> </a:t>
            </a:r>
            <a:r>
              <a:rPr lang="de-DE" sz="1900" dirty="0" err="1"/>
              <a:t>from</a:t>
            </a:r>
            <a:r>
              <a:rPr lang="de-DE" sz="1900" dirty="0"/>
              <a:t> </a:t>
            </a:r>
            <a:r>
              <a:rPr lang="de-DE" sz="1900" dirty="0" err="1"/>
              <a:t>PubChem</a:t>
            </a:r>
            <a:r>
              <a:rPr lang="de-DE" sz="1900" dirty="0"/>
              <a:t> </a:t>
            </a:r>
            <a:r>
              <a:rPr lang="de-DE" sz="1900" dirty="0" err="1"/>
              <a:t>records</a:t>
            </a:r>
            <a:r>
              <a:rPr lang="de-DE" sz="1900" dirty="0"/>
              <a:t>,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further</a:t>
            </a:r>
            <a:r>
              <a:rPr lang="de-DE" sz="1900" dirty="0"/>
              <a:t> </a:t>
            </a:r>
            <a:r>
              <a:rPr lang="de-DE" sz="1900" dirty="0" err="1"/>
              <a:t>manipulate</a:t>
            </a:r>
            <a:r>
              <a:rPr lang="de-DE" sz="1900" dirty="0"/>
              <a:t> </a:t>
            </a:r>
            <a:r>
              <a:rPr lang="de-DE" sz="1900" dirty="0" err="1"/>
              <a:t>it</a:t>
            </a:r>
            <a:r>
              <a:rPr lang="de-DE" sz="1900" dirty="0"/>
              <a:t> </a:t>
            </a:r>
            <a:r>
              <a:rPr lang="de-DE" sz="1900" dirty="0" err="1"/>
              <a:t>to</a:t>
            </a:r>
            <a:r>
              <a:rPr lang="de-DE" sz="1900" dirty="0"/>
              <a:t> </a:t>
            </a:r>
            <a:r>
              <a:rPr lang="de-DE" sz="1900" dirty="0" err="1"/>
              <a:t>your</a:t>
            </a:r>
            <a:r>
              <a:rPr lang="de-DE" sz="1900" dirty="0"/>
              <a:t> </a:t>
            </a:r>
            <a:r>
              <a:rPr lang="de-DE" sz="1900" dirty="0" err="1"/>
              <a:t>heart‘s</a:t>
            </a:r>
            <a:r>
              <a:rPr lang="de-DE" sz="1900" dirty="0"/>
              <a:t> </a:t>
            </a:r>
            <a:r>
              <a:rPr lang="de-DE" sz="1900" dirty="0" err="1"/>
              <a:t>content</a:t>
            </a:r>
            <a:r>
              <a:rPr lang="de-DE" sz="1900" dirty="0"/>
              <a:t/>
            </a:r>
            <a:br>
              <a:rPr lang="de-DE" sz="1900" dirty="0"/>
            </a:br>
            <a:endParaRPr lang="de-DE" sz="1900" dirty="0"/>
          </a:p>
          <a:p>
            <a:pPr>
              <a:lnSpc>
                <a:spcPct val="90000"/>
              </a:lnSpc>
            </a:pPr>
            <a:r>
              <a:rPr lang="de-DE" sz="1900" dirty="0"/>
              <a:t>Feature: Write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conserve</a:t>
            </a:r>
            <a:r>
              <a:rPr lang="de-DE" sz="1900" dirty="0"/>
              <a:t> </a:t>
            </a:r>
            <a:r>
              <a:rPr lang="de-DE" sz="1900" dirty="0" err="1"/>
              <a:t>complex</a:t>
            </a:r>
            <a:r>
              <a:rPr lang="de-DE" sz="1900" dirty="0"/>
              <a:t> </a:t>
            </a:r>
            <a:r>
              <a:rPr lang="de-DE" sz="1900" dirty="0" err="1"/>
              <a:t>queries</a:t>
            </a:r>
            <a:r>
              <a:rPr lang="de-DE" sz="1900" dirty="0"/>
              <a:t> </a:t>
            </a:r>
            <a:r>
              <a:rPr lang="de-DE" sz="1900" dirty="0" err="1"/>
              <a:t>beyond</a:t>
            </a:r>
            <a:r>
              <a:rPr lang="de-DE" sz="1900" dirty="0"/>
              <a:t> </a:t>
            </a:r>
            <a:r>
              <a:rPr lang="de-DE" sz="1900" dirty="0" err="1"/>
              <a:t>what</a:t>
            </a:r>
            <a:r>
              <a:rPr lang="de-DE" sz="1900" dirty="0"/>
              <a:t> </a:t>
            </a:r>
            <a:r>
              <a:rPr lang="de-DE" sz="1900" dirty="0" err="1"/>
              <a:t>you</a:t>
            </a:r>
            <a:r>
              <a:rPr lang="de-DE" sz="1900" dirty="0"/>
              <a:t> </a:t>
            </a:r>
            <a:r>
              <a:rPr lang="de-DE" sz="1900" dirty="0" err="1"/>
              <a:t>can</a:t>
            </a:r>
            <a:r>
              <a:rPr lang="de-DE" sz="1900" dirty="0"/>
              <a:t> do </a:t>
            </a:r>
            <a:r>
              <a:rPr lang="de-DE" sz="1900" dirty="0" err="1"/>
              <a:t>with</a:t>
            </a:r>
            <a:r>
              <a:rPr lang="de-DE" sz="1900" dirty="0"/>
              <a:t> </a:t>
            </a:r>
            <a:r>
              <a:rPr lang="de-DE" sz="1900" dirty="0" err="1"/>
              <a:t>the</a:t>
            </a:r>
            <a:r>
              <a:rPr lang="de-DE" sz="1900" dirty="0"/>
              <a:t> Web </a:t>
            </a:r>
            <a:r>
              <a:rPr lang="de-DE" sz="1900" dirty="0" err="1"/>
              <a:t>interface</a:t>
            </a:r>
            <a:r>
              <a:rPr lang="de-DE" sz="1900" dirty="0"/>
              <a:t/>
            </a:r>
            <a:br>
              <a:rPr lang="de-DE" sz="1900" dirty="0"/>
            </a:br>
            <a:endParaRPr lang="de-DE" sz="1900" dirty="0"/>
          </a:p>
          <a:p>
            <a:pPr>
              <a:lnSpc>
                <a:spcPct val="90000"/>
              </a:lnSpc>
            </a:pPr>
            <a:r>
              <a:rPr lang="de-DE" sz="1900" dirty="0"/>
              <a:t>Feature: Export </a:t>
            </a:r>
            <a:r>
              <a:rPr lang="de-DE" sz="1900" dirty="0" err="1"/>
              <a:t>data</a:t>
            </a:r>
            <a:r>
              <a:rPr lang="de-DE" sz="1900" dirty="0"/>
              <a:t> in </a:t>
            </a:r>
            <a:r>
              <a:rPr lang="de-DE" sz="1900" dirty="0" err="1"/>
              <a:t>many</a:t>
            </a:r>
            <a:r>
              <a:rPr lang="de-DE" sz="1900" dirty="0"/>
              <a:t> </a:t>
            </a:r>
            <a:r>
              <a:rPr lang="de-DE" sz="1900" dirty="0" err="1"/>
              <a:t>more</a:t>
            </a:r>
            <a:r>
              <a:rPr lang="de-DE" sz="1900" dirty="0"/>
              <a:t> </a:t>
            </a:r>
            <a:r>
              <a:rPr lang="de-DE" sz="1900" dirty="0" err="1"/>
              <a:t>formats</a:t>
            </a:r>
            <a:r>
              <a:rPr lang="de-DE" sz="1900" dirty="0"/>
              <a:t> </a:t>
            </a:r>
            <a:r>
              <a:rPr lang="de-DE" sz="1900" dirty="0" err="1"/>
              <a:t>than</a:t>
            </a:r>
            <a:r>
              <a:rPr lang="de-DE" sz="1900" dirty="0"/>
              <a:t> </a:t>
            </a:r>
            <a:r>
              <a:rPr lang="de-DE" sz="1900" dirty="0" err="1"/>
              <a:t>possible</a:t>
            </a:r>
            <a:r>
              <a:rPr lang="de-DE" sz="1900" dirty="0"/>
              <a:t> via </a:t>
            </a:r>
            <a:r>
              <a:rPr lang="de-DE" sz="1900" dirty="0" err="1"/>
              <a:t>the</a:t>
            </a:r>
            <a:r>
              <a:rPr lang="de-DE" sz="1900" dirty="0"/>
              <a:t> Web </a:t>
            </a:r>
            <a:r>
              <a:rPr lang="de-DE" sz="1900" dirty="0" err="1"/>
              <a:t>interface</a:t>
            </a:r>
            <a:r>
              <a:rPr lang="de-DE" sz="1900" dirty="0"/>
              <a:t/>
            </a:r>
            <a:br>
              <a:rPr lang="de-DE" sz="1900" dirty="0"/>
            </a:br>
            <a:endParaRPr lang="de-DE" sz="1900" dirty="0"/>
          </a:p>
          <a:p>
            <a:pPr>
              <a:lnSpc>
                <a:spcPct val="90000"/>
              </a:lnSpc>
            </a:pPr>
            <a:r>
              <a:rPr lang="de-DE" sz="1900" dirty="0"/>
              <a:t>Future: </a:t>
            </a:r>
            <a:r>
              <a:rPr lang="de-DE" sz="1900" dirty="0" err="1"/>
              <a:t>Sort</a:t>
            </a:r>
            <a:r>
              <a:rPr lang="de-DE" sz="1900" dirty="0"/>
              <a:t> out </a:t>
            </a:r>
            <a:r>
              <a:rPr lang="de-DE" sz="1900" dirty="0" err="1"/>
              <a:t>remaining</a:t>
            </a:r>
            <a:r>
              <a:rPr lang="de-DE" sz="1900" dirty="0"/>
              <a:t> </a:t>
            </a:r>
            <a:r>
              <a:rPr lang="de-DE" sz="1900" dirty="0" err="1"/>
              <a:t>problems</a:t>
            </a:r>
            <a:r>
              <a:rPr lang="de-DE" sz="1900" dirty="0"/>
              <a:t> </a:t>
            </a:r>
            <a:r>
              <a:rPr lang="de-DE" sz="1900" dirty="0" err="1"/>
              <a:t>with</a:t>
            </a:r>
            <a:r>
              <a:rPr lang="de-DE" sz="1900" dirty="0"/>
              <a:t> </a:t>
            </a:r>
            <a:r>
              <a:rPr lang="de-DE" sz="1900" dirty="0" err="1"/>
              <a:t>caching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dirty="0" err="1"/>
              <a:t>field</a:t>
            </a:r>
            <a:r>
              <a:rPr lang="de-DE" sz="1900" dirty="0"/>
              <a:t> </a:t>
            </a:r>
            <a:r>
              <a:rPr lang="de-DE" sz="1900" dirty="0" err="1"/>
              <a:t>access</a:t>
            </a:r>
            <a:r>
              <a:rPr lang="de-DE" sz="1900" dirty="0"/>
              <a:t> in </a:t>
            </a:r>
            <a:r>
              <a:rPr lang="de-DE" sz="1900" dirty="0" err="1"/>
              <a:t>complex</a:t>
            </a:r>
            <a:r>
              <a:rPr lang="de-DE" sz="1900" dirty="0"/>
              <a:t> </a:t>
            </a:r>
            <a:r>
              <a:rPr lang="de-DE" sz="1900" dirty="0" err="1"/>
              <a:t>queries</a:t>
            </a:r>
            <a:r>
              <a:rPr lang="de-DE" sz="1900" dirty="0"/>
              <a:t>, </a:t>
            </a:r>
            <a:r>
              <a:rPr lang="de-DE" sz="1900" dirty="0" err="1"/>
              <a:t>use</a:t>
            </a:r>
            <a:r>
              <a:rPr lang="de-DE" sz="1900" dirty="0"/>
              <a:t> parallel PUG </a:t>
            </a:r>
            <a:r>
              <a:rPr lang="de-DE" sz="1900" dirty="0" err="1"/>
              <a:t>submissions</a:t>
            </a:r>
            <a:r>
              <a:rPr lang="de-DE" sz="1900" dirty="0"/>
              <a:t>, </a:t>
            </a:r>
            <a:r>
              <a:rPr lang="de-DE" sz="1900" dirty="0" err="1"/>
              <a:t>integrate</a:t>
            </a:r>
            <a:r>
              <a:rPr lang="de-DE" sz="1900" dirty="0"/>
              <a:t> </a:t>
            </a:r>
            <a:r>
              <a:rPr lang="de-DE" sz="1900" dirty="0" err="1"/>
              <a:t>assay</a:t>
            </a:r>
            <a:r>
              <a:rPr lang="de-DE" sz="1900" dirty="0"/>
              <a:t> </a:t>
            </a:r>
            <a:r>
              <a:rPr lang="de-DE" sz="1900" dirty="0" err="1"/>
              <a:t>data</a:t>
            </a:r>
            <a:r>
              <a:rPr lang="de-DE" sz="1900" dirty="0"/>
              <a:t> </a:t>
            </a:r>
            <a:r>
              <a:rPr lang="de-DE" sz="1900" dirty="0" err="1"/>
              <a:t>access</a:t>
            </a:r>
            <a:endParaRPr lang="de-DE" sz="19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de-DE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Availability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133600"/>
            <a:ext cx="8001000" cy="3581400"/>
          </a:xfrm>
        </p:spPr>
        <p:txBody>
          <a:bodyPr/>
          <a:lstStyle/>
          <a:p>
            <a:r>
              <a:rPr lang="de-DE" sz="2100" dirty="0" smtClean="0"/>
              <a:t>Is a </a:t>
            </a:r>
            <a:r>
              <a:rPr lang="de-DE" sz="2100" dirty="0" err="1" smtClean="0"/>
              <a:t>standard</a:t>
            </a:r>
            <a:r>
              <a:rPr lang="de-DE" sz="2100" dirty="0" smtClean="0"/>
              <a:t> </a:t>
            </a:r>
            <a:r>
              <a:rPr lang="de-DE" sz="2100" dirty="0" err="1"/>
              <a:t>component</a:t>
            </a:r>
            <a:r>
              <a:rPr lang="de-DE" sz="2100" dirty="0"/>
              <a:t> </a:t>
            </a:r>
            <a:r>
              <a:rPr lang="de-DE" sz="2100" dirty="0" err="1"/>
              <a:t>of</a:t>
            </a:r>
            <a:r>
              <a:rPr lang="de-DE" sz="2100" dirty="0"/>
              <a:t> </a:t>
            </a:r>
            <a:r>
              <a:rPr lang="de-DE" sz="2100" dirty="0" smtClean="0"/>
              <a:t>3.353 </a:t>
            </a:r>
            <a:r>
              <a:rPr lang="de-DE" sz="2100" dirty="0" err="1" smtClean="0"/>
              <a:t>and</a:t>
            </a:r>
            <a:r>
              <a:rPr lang="de-DE" sz="2100" dirty="0" smtClean="0"/>
              <a:t> </a:t>
            </a:r>
            <a:r>
              <a:rPr lang="de-DE" sz="2100" dirty="0" err="1" smtClean="0"/>
              <a:t>later</a:t>
            </a:r>
            <a:r>
              <a:rPr lang="de-DE" sz="2100" dirty="0" smtClean="0"/>
              <a:t> CACTVS </a:t>
            </a:r>
            <a:r>
              <a:rPr lang="de-DE" sz="2100" dirty="0" err="1"/>
              <a:t>toolkit</a:t>
            </a:r>
            <a:r>
              <a:rPr lang="de-DE" sz="2100" dirty="0"/>
              <a:t> </a:t>
            </a:r>
            <a:r>
              <a:rPr lang="de-DE" sz="2100" dirty="0" err="1" smtClean="0"/>
              <a:t>releases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r>
              <a:rPr lang="de-DE" sz="2100" dirty="0"/>
              <a:t>Free </a:t>
            </a:r>
            <a:r>
              <a:rPr lang="de-DE" sz="2100" dirty="0" err="1"/>
              <a:t>academic</a:t>
            </a:r>
            <a:r>
              <a:rPr lang="de-DE" sz="2100" dirty="0"/>
              <a:t> </a:t>
            </a:r>
            <a:r>
              <a:rPr lang="de-DE" sz="2100" dirty="0" err="1"/>
              <a:t>downloads</a:t>
            </a:r>
            <a:r>
              <a:rPr lang="de-DE" sz="2100" dirty="0"/>
              <a:t> </a:t>
            </a:r>
            <a:r>
              <a:rPr lang="de-DE" sz="2100" dirty="0" err="1"/>
              <a:t>from</a:t>
            </a:r>
            <a:r>
              <a:rPr lang="de-DE" sz="2100" dirty="0"/>
              <a:t> </a:t>
            </a:r>
            <a:r>
              <a:rPr lang="de-DE" sz="2100" dirty="0">
                <a:hlinkClick r:id="rId3"/>
              </a:rPr>
              <a:t>www.xemistry.com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2100" dirty="0" err="1"/>
              <a:t>for</a:t>
            </a:r>
            <a:r>
              <a:rPr lang="de-DE" sz="2100" dirty="0"/>
              <a:t> multiple </a:t>
            </a:r>
            <a:r>
              <a:rPr lang="de-DE" sz="2100" dirty="0" err="1"/>
              <a:t>platforms</a:t>
            </a:r>
            <a:r>
              <a:rPr lang="de-DE" sz="2100" dirty="0"/>
              <a:t> (Linux, </a:t>
            </a:r>
            <a:r>
              <a:rPr lang="de-DE" sz="2100" dirty="0" smtClean="0"/>
              <a:t>MS Windows</a:t>
            </a:r>
            <a:r>
              <a:rPr lang="de-DE" sz="2100" dirty="0"/>
              <a:t>, </a:t>
            </a:r>
            <a:r>
              <a:rPr lang="de-DE" sz="2100" dirty="0" smtClean="0"/>
              <a:t>MacOSX</a:t>
            </a:r>
            <a:r>
              <a:rPr lang="de-DE" sz="2100" dirty="0"/>
              <a:t>, </a:t>
            </a:r>
            <a:r>
              <a:rPr lang="de-DE" sz="2100" dirty="0" err="1" smtClean="0"/>
              <a:t>Solaris</a:t>
            </a:r>
            <a:r>
              <a:rPr lang="de-DE" sz="2100" dirty="0" smtClean="0"/>
              <a:t>, BSD)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r>
              <a:rPr lang="de-DE" sz="2100" dirty="0" smtClean="0"/>
              <a:t>Also </a:t>
            </a:r>
            <a:r>
              <a:rPr lang="de-DE" sz="2100" dirty="0" err="1" smtClean="0"/>
              <a:t>part</a:t>
            </a:r>
            <a:r>
              <a:rPr lang="de-DE" sz="2100" dirty="0" smtClean="0"/>
              <a:t> </a:t>
            </a:r>
            <a:r>
              <a:rPr lang="de-DE" sz="2100" dirty="0" err="1"/>
              <a:t>of</a:t>
            </a:r>
            <a:r>
              <a:rPr lang="de-DE" sz="2100" dirty="0"/>
              <a:t> </a:t>
            </a:r>
            <a:r>
              <a:rPr lang="de-DE" sz="2100" dirty="0" err="1"/>
              <a:t>basic</a:t>
            </a:r>
            <a:r>
              <a:rPr lang="de-DE" sz="2100" dirty="0"/>
              <a:t> </a:t>
            </a:r>
            <a:r>
              <a:rPr lang="de-DE" sz="2100" dirty="0" err="1"/>
              <a:t>commercial</a:t>
            </a:r>
            <a:r>
              <a:rPr lang="de-DE" sz="2100" dirty="0"/>
              <a:t> </a:t>
            </a:r>
            <a:r>
              <a:rPr lang="de-DE" sz="2100" dirty="0" err="1"/>
              <a:t>toolkit</a:t>
            </a:r>
            <a:r>
              <a:rPr lang="de-DE" sz="2100" dirty="0"/>
              <a:t>, </a:t>
            </a:r>
            <a:r>
              <a:rPr lang="de-DE" sz="2100" dirty="0" err="1"/>
              <a:t>to</a:t>
            </a:r>
            <a:r>
              <a:rPr lang="de-DE" sz="2100" dirty="0"/>
              <a:t> </a:t>
            </a:r>
            <a:r>
              <a:rPr lang="de-DE" sz="2100" dirty="0" err="1"/>
              <a:t>be</a:t>
            </a:r>
            <a:r>
              <a:rPr lang="de-DE" sz="2100" dirty="0"/>
              <a:t> </a:t>
            </a:r>
            <a:r>
              <a:rPr lang="de-DE" sz="2100" dirty="0" err="1"/>
              <a:t>distributed</a:t>
            </a:r>
            <a:r>
              <a:rPr lang="de-DE" sz="2100" dirty="0"/>
              <a:t> </a:t>
            </a:r>
            <a:r>
              <a:rPr lang="de-DE" sz="2100" dirty="0" err="1"/>
              <a:t>with</a:t>
            </a:r>
            <a:r>
              <a:rPr lang="de-DE" sz="2100" dirty="0"/>
              <a:t> </a:t>
            </a:r>
            <a:r>
              <a:rPr lang="de-DE" sz="2100" dirty="0" err="1"/>
              <a:t>regular</a:t>
            </a:r>
            <a:r>
              <a:rPr lang="de-DE" sz="2100" dirty="0"/>
              <a:t> </a:t>
            </a:r>
            <a:r>
              <a:rPr lang="de-DE" sz="2100" dirty="0" err="1"/>
              <a:t>customer</a:t>
            </a:r>
            <a:r>
              <a:rPr lang="de-DE" sz="2100" dirty="0"/>
              <a:t> </a:t>
            </a:r>
            <a:r>
              <a:rPr lang="de-DE" sz="2100" dirty="0" err="1"/>
              <a:t>updates</a:t>
            </a:r>
            <a:endParaRPr lang="de-DE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PubChem on the Web</a:t>
            </a:r>
          </a:p>
        </p:txBody>
      </p:sp>
      <p:pic>
        <p:nvPicPr>
          <p:cNvPr id="386052" name="Picture 4" descr="g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828800"/>
            <a:ext cx="5646738" cy="5029200"/>
          </a:xfrm>
          <a:prstGeom prst="rect">
            <a:avLst/>
          </a:prstGeom>
          <a:noFill/>
        </p:spPr>
      </p:pic>
      <p:pic>
        <p:nvPicPr>
          <p:cNvPr id="386053" name="Picture 5" descr="g3"/>
          <p:cNvPicPr>
            <a:picLocks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28600" y="2057400"/>
            <a:ext cx="5105400" cy="4578350"/>
          </a:xfrm>
          <a:noFill/>
          <a:ln/>
        </p:spPr>
      </p:pic>
      <p:pic>
        <p:nvPicPr>
          <p:cNvPr id="386057" name="Picture 9" descr="g4"/>
          <p:cNvPicPr>
            <a:picLocks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467100" y="1295400"/>
            <a:ext cx="5400675" cy="5562600"/>
          </a:xfrm>
          <a:noFill/>
          <a:ln/>
        </p:spPr>
      </p:pic>
      <p:pic>
        <p:nvPicPr>
          <p:cNvPr id="386055" name="Picture 7" descr="g7"/>
          <p:cNvPicPr>
            <a:picLocks noChangeAspect="1" noChangeArrowheads="1"/>
          </p:cNvPicPr>
          <p:nvPr>
            <p:ph sz="quarter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038600" y="1219200"/>
            <a:ext cx="5105400" cy="5257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PubChem Project Mission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81200"/>
            <a:ext cx="80010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 dirty="0"/>
              <a:t>Provide comprehensive public access to screening data generated by NIH Roadmap Initiative and other public research projects</a:t>
            </a:r>
            <a:br>
              <a:rPr lang="en-US" sz="2100" dirty="0"/>
            </a:b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Link assay results, structures screened, literature references, basic computed properties, external information sources</a:t>
            </a:r>
            <a:br>
              <a:rPr lang="en-US" sz="2100" dirty="0"/>
            </a:b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Convenient and free queries and download of filtered structure and assay data for further research</a:t>
            </a:r>
            <a:br>
              <a:rPr lang="en-US" sz="2100" dirty="0"/>
            </a:b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folHlink"/>
                </a:solidFill>
              </a:rPr>
              <a:t>Wait a moment - they call that </a:t>
            </a:r>
            <a:r>
              <a:rPr lang="en-US" sz="2100" i="1" dirty="0">
                <a:solidFill>
                  <a:schemeClr val="folHlink"/>
                </a:solidFill>
              </a:rPr>
              <a:t>convenient </a:t>
            </a:r>
            <a:r>
              <a:rPr lang="en-US" sz="2100" dirty="0">
                <a:solidFill>
                  <a:schemeClr val="folHlink"/>
                </a:solidFill>
              </a:rPr>
              <a:t>?!?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/>
              <a:t>Problems with Interactive Data Retrieval in PubChem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000" dirty="0"/>
              <a:t>Separation </a:t>
            </a:r>
            <a:r>
              <a:rPr lang="de-DE" sz="2000" dirty="0" err="1"/>
              <a:t>between</a:t>
            </a:r>
            <a:r>
              <a:rPr lang="de-DE" sz="2000" dirty="0"/>
              <a:t> </a:t>
            </a:r>
            <a:r>
              <a:rPr lang="de-DE" sz="2000" dirty="0" err="1"/>
              <a:t>text</a:t>
            </a:r>
            <a:r>
              <a:rPr lang="de-DE" sz="2000" dirty="0"/>
              <a:t>/</a:t>
            </a:r>
            <a:r>
              <a:rPr lang="de-DE" sz="2000" dirty="0" err="1"/>
              <a:t>data</a:t>
            </a:r>
            <a:r>
              <a:rPr lang="de-DE" sz="2000" dirty="0"/>
              <a:t> (</a:t>
            </a:r>
            <a:r>
              <a:rPr lang="de-DE" sz="2000" dirty="0" err="1"/>
              <a:t>Entrez</a:t>
            </a:r>
            <a:r>
              <a:rPr lang="de-DE" sz="2000" dirty="0"/>
              <a:t>)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structure</a:t>
            </a:r>
            <a:r>
              <a:rPr lang="de-DE" sz="2000" dirty="0"/>
              <a:t> </a:t>
            </a:r>
            <a:r>
              <a:rPr lang="de-DE" sz="2000" dirty="0" err="1"/>
              <a:t>query</a:t>
            </a:r>
            <a:r>
              <a:rPr lang="de-DE" sz="2000" dirty="0"/>
              <a:t> </a:t>
            </a:r>
            <a:r>
              <a:rPr lang="de-DE" sz="2000" dirty="0" err="1"/>
              <a:t>systems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inconsistent</a:t>
            </a:r>
            <a:r>
              <a:rPr lang="de-DE" sz="2000" dirty="0"/>
              <a:t> </a:t>
            </a:r>
            <a:r>
              <a:rPr lang="de-DE" sz="2000" dirty="0" err="1"/>
              <a:t>interfaces</a:t>
            </a:r>
            <a:r>
              <a:rPr lang="de-DE" sz="2000" dirty="0"/>
              <a:t/>
            </a:r>
            <a:br>
              <a:rPr lang="de-DE" sz="2000" dirty="0"/>
            </a:br>
            <a:endParaRPr lang="de-DE" sz="2000" dirty="0"/>
          </a:p>
          <a:p>
            <a:pPr>
              <a:lnSpc>
                <a:spcPct val="90000"/>
              </a:lnSpc>
            </a:pPr>
            <a:r>
              <a:rPr lang="de-DE" sz="2000" dirty="0" err="1"/>
              <a:t>Dumbed</a:t>
            </a:r>
            <a:r>
              <a:rPr lang="de-DE" sz="2000" dirty="0"/>
              <a:t>-down </a:t>
            </a:r>
            <a:r>
              <a:rPr lang="de-DE" sz="2000" dirty="0" err="1"/>
              <a:t>structure</a:t>
            </a:r>
            <a:r>
              <a:rPr lang="de-DE" sz="2000" dirty="0"/>
              <a:t> </a:t>
            </a:r>
            <a:r>
              <a:rPr lang="de-DE" sz="2000" dirty="0" err="1"/>
              <a:t>query</a:t>
            </a:r>
            <a:r>
              <a:rPr lang="de-DE" sz="2000" dirty="0"/>
              <a:t> </a:t>
            </a:r>
            <a:r>
              <a:rPr lang="de-DE" sz="2000" dirty="0" err="1"/>
              <a:t>interface</a:t>
            </a:r>
            <a:r>
              <a:rPr lang="de-DE" sz="2000" dirty="0"/>
              <a:t>, but </a:t>
            </a:r>
            <a:r>
              <a:rPr lang="de-DE" sz="2000" dirty="0" err="1"/>
              <a:t>overengineered</a:t>
            </a:r>
            <a:r>
              <a:rPr lang="de-DE" sz="2000" dirty="0"/>
              <a:t> </a:t>
            </a:r>
            <a:r>
              <a:rPr lang="de-DE" sz="2000" dirty="0" err="1"/>
              <a:t>text</a:t>
            </a:r>
            <a:r>
              <a:rPr lang="de-DE" sz="2000" dirty="0"/>
              <a:t> </a:t>
            </a:r>
            <a:r>
              <a:rPr lang="de-DE" sz="2000" dirty="0" err="1"/>
              <a:t>query</a:t>
            </a:r>
            <a:r>
              <a:rPr lang="de-DE" sz="2000" dirty="0"/>
              <a:t> </a:t>
            </a:r>
            <a:r>
              <a:rPr lang="de-DE" sz="2000" dirty="0" err="1"/>
              <a:t>tools</a:t>
            </a:r>
            <a:r>
              <a:rPr lang="de-DE" sz="2000" dirty="0"/>
              <a:t/>
            </a:r>
            <a:br>
              <a:rPr lang="de-DE" sz="2000" dirty="0"/>
            </a:br>
            <a:endParaRPr lang="de-DE" sz="2000" dirty="0"/>
          </a:p>
          <a:p>
            <a:pPr>
              <a:lnSpc>
                <a:spcPct val="90000"/>
              </a:lnSpc>
            </a:pPr>
            <a:r>
              <a:rPr lang="de-DE" sz="2000" dirty="0" err="1"/>
              <a:t>Obscure</a:t>
            </a:r>
            <a:r>
              <a:rPr lang="de-DE" sz="2000" dirty="0"/>
              <a:t> </a:t>
            </a:r>
            <a:r>
              <a:rPr lang="de-DE" sz="2000" dirty="0" err="1"/>
              <a:t>Entrez</a:t>
            </a:r>
            <a:r>
              <a:rPr lang="de-DE" sz="2000" dirty="0"/>
              <a:t> </a:t>
            </a:r>
            <a:r>
              <a:rPr lang="de-DE" sz="2000" dirty="0" err="1"/>
              <a:t>syntax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combining</a:t>
            </a:r>
            <a:r>
              <a:rPr lang="de-DE" sz="2000" dirty="0"/>
              <a:t> multiple </a:t>
            </a:r>
            <a:r>
              <a:rPr lang="de-DE" sz="2000" dirty="0" err="1"/>
              <a:t>subqueries</a:t>
            </a:r>
            <a:r>
              <a:rPr lang="de-DE" sz="2000" dirty="0"/>
              <a:t/>
            </a:r>
            <a:br>
              <a:rPr lang="de-DE" sz="2000" dirty="0"/>
            </a:br>
            <a:endParaRPr lang="de-DE" sz="2000" dirty="0"/>
          </a:p>
          <a:p>
            <a:pPr>
              <a:lnSpc>
                <a:spcPct val="90000"/>
              </a:lnSpc>
            </a:pPr>
            <a:r>
              <a:rPr lang="de-DE" sz="2000" dirty="0" err="1"/>
              <a:t>Quirky</a:t>
            </a:r>
            <a:r>
              <a:rPr lang="de-DE" sz="2000" dirty="0"/>
              <a:t> </a:t>
            </a:r>
            <a:r>
              <a:rPr lang="de-DE" sz="2000" dirty="0" err="1"/>
              <a:t>Entrez</a:t>
            </a:r>
            <a:r>
              <a:rPr lang="de-DE" sz="2000" dirty="0"/>
              <a:t> </a:t>
            </a:r>
            <a:r>
              <a:rPr lang="de-DE" sz="2000" dirty="0" err="1"/>
              <a:t>approaches</a:t>
            </a:r>
            <a:r>
              <a:rPr lang="de-DE" sz="2000" dirty="0"/>
              <a:t> </a:t>
            </a:r>
            <a:r>
              <a:rPr lang="de-DE" sz="2000" dirty="0" err="1"/>
              <a:t>regarding</a:t>
            </a:r>
            <a:r>
              <a:rPr lang="de-DE" sz="2000" dirty="0"/>
              <a:t> </a:t>
            </a:r>
            <a:r>
              <a:rPr lang="de-DE" sz="2000" dirty="0" err="1"/>
              <a:t>numerical</a:t>
            </a:r>
            <a:r>
              <a:rPr lang="de-DE" sz="2000" dirty="0"/>
              <a:t> </a:t>
            </a:r>
            <a:r>
              <a:rPr lang="de-DE" sz="2000" dirty="0" err="1"/>
              <a:t>queries</a:t>
            </a:r>
            <a:r>
              <a:rPr lang="de-DE" sz="2000" dirty="0"/>
              <a:t>, </a:t>
            </a:r>
            <a:r>
              <a:rPr lang="de-DE" sz="2000" dirty="0" err="1"/>
              <a:t>quoting</a:t>
            </a:r>
            <a:r>
              <a:rPr lang="de-DE" sz="2000" dirty="0"/>
              <a:t>, </a:t>
            </a:r>
            <a:r>
              <a:rPr lang="de-DE" sz="2000" dirty="0" err="1"/>
              <a:t>field</a:t>
            </a:r>
            <a:r>
              <a:rPr lang="de-DE" sz="2000" dirty="0"/>
              <a:t> </a:t>
            </a:r>
            <a:r>
              <a:rPr lang="de-DE" sz="2000" dirty="0" err="1"/>
              <a:t>names</a:t>
            </a:r>
            <a:r>
              <a:rPr lang="de-DE" sz="2000" dirty="0"/>
              <a:t>, </a:t>
            </a:r>
            <a:r>
              <a:rPr lang="de-DE" sz="2000" dirty="0" err="1"/>
              <a:t>output</a:t>
            </a:r>
            <a:r>
              <a:rPr lang="de-DE" sz="2000" dirty="0"/>
              <a:t> </a:t>
            </a:r>
            <a:r>
              <a:rPr lang="de-DE" sz="2000" dirty="0" err="1"/>
              <a:t>formats</a:t>
            </a:r>
            <a:r>
              <a:rPr lang="de-DE" sz="2000" dirty="0"/>
              <a:t>, </a:t>
            </a:r>
            <a:r>
              <a:rPr lang="de-DE" sz="2000" dirty="0" err="1"/>
              <a:t>history</a:t>
            </a:r>
            <a:r>
              <a:rPr lang="de-DE" sz="2000" dirty="0"/>
              <a:t> </a:t>
            </a:r>
            <a:r>
              <a:rPr lang="de-DE" sz="2000" dirty="0" err="1"/>
              <a:t>titles</a:t>
            </a:r>
            <a:r>
              <a:rPr lang="de-DE" sz="2000" dirty="0"/>
              <a:t>, </a:t>
            </a:r>
            <a:r>
              <a:rPr lang="de-DE" sz="2000" dirty="0" err="1"/>
              <a:t>auto</a:t>
            </a:r>
            <a:r>
              <a:rPr lang="de-DE" sz="2000" dirty="0"/>
              <a:t> </a:t>
            </a:r>
            <a:r>
              <a:rPr lang="de-DE" sz="2000" dirty="0" err="1"/>
              <a:t>query</a:t>
            </a:r>
            <a:r>
              <a:rPr lang="de-DE" sz="2000" dirty="0"/>
              <a:t> </a:t>
            </a:r>
            <a:r>
              <a:rPr lang="de-DE" sz="2000" dirty="0" err="1"/>
              <a:t>expansion</a:t>
            </a:r>
            <a:r>
              <a:rPr lang="de-DE" sz="2000" dirty="0"/>
              <a:t>…</a:t>
            </a:r>
            <a:br>
              <a:rPr lang="de-DE" sz="2000" dirty="0"/>
            </a:br>
            <a:endParaRPr lang="de-DE" sz="2000" dirty="0"/>
          </a:p>
          <a:p>
            <a:pPr>
              <a:lnSpc>
                <a:spcPct val="90000"/>
              </a:lnSpc>
            </a:pPr>
            <a:r>
              <a:rPr lang="de-DE" sz="2000" dirty="0" err="1"/>
              <a:t>History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i="1" dirty="0" err="1"/>
              <a:t>history</a:t>
            </a:r>
            <a:r>
              <a:rPr lang="de-DE" sz="2000" dirty="0"/>
              <a:t> </a:t>
            </a:r>
            <a:r>
              <a:rPr lang="de-DE" sz="2000" dirty="0" err="1"/>
              <a:t>problems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/>
              <a:t>Interactive Data Retrieval in PubChem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05000"/>
            <a:ext cx="8001000" cy="4114800"/>
          </a:xfrm>
        </p:spPr>
        <p:txBody>
          <a:bodyPr/>
          <a:lstStyle/>
          <a:p>
            <a:r>
              <a:rPr lang="de-DE" sz="2100" dirty="0" err="1"/>
              <a:t>Very</a:t>
            </a:r>
            <a:r>
              <a:rPr lang="de-DE" sz="2100" dirty="0"/>
              <a:t> limited </a:t>
            </a:r>
            <a:r>
              <a:rPr lang="de-DE" sz="2100" dirty="0" err="1"/>
              <a:t>customization</a:t>
            </a:r>
            <a:r>
              <a:rPr lang="de-DE" sz="2100" dirty="0"/>
              <a:t> </a:t>
            </a:r>
            <a:r>
              <a:rPr lang="de-DE" sz="2100" dirty="0" err="1"/>
              <a:t>of</a:t>
            </a:r>
            <a:r>
              <a:rPr lang="de-DE" sz="2100" dirty="0"/>
              <a:t> </a:t>
            </a:r>
            <a:r>
              <a:rPr lang="de-DE" sz="2100" dirty="0" err="1"/>
              <a:t>downloadable</a:t>
            </a:r>
            <a:r>
              <a:rPr lang="de-DE" sz="2100" dirty="0"/>
              <a:t> </a:t>
            </a:r>
            <a:r>
              <a:rPr lang="de-DE" sz="2100" dirty="0" err="1"/>
              <a:t>data</a:t>
            </a:r>
            <a:r>
              <a:rPr lang="de-DE" sz="2100" dirty="0"/>
              <a:t> </a:t>
            </a:r>
            <a:r>
              <a:rPr lang="de-DE" sz="2100" dirty="0" err="1"/>
              <a:t>content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r>
              <a:rPr lang="de-DE" sz="2100" dirty="0" err="1"/>
              <a:t>Full</a:t>
            </a:r>
            <a:r>
              <a:rPr lang="de-DE" sz="2100" dirty="0"/>
              <a:t> </a:t>
            </a:r>
            <a:r>
              <a:rPr lang="de-DE" sz="2100" dirty="0" err="1"/>
              <a:t>structure</a:t>
            </a:r>
            <a:r>
              <a:rPr lang="de-DE" sz="2100" dirty="0"/>
              <a:t> </a:t>
            </a:r>
            <a:r>
              <a:rPr lang="de-DE" sz="2100" dirty="0" err="1"/>
              <a:t>data</a:t>
            </a:r>
            <a:r>
              <a:rPr lang="de-DE" sz="2100" dirty="0"/>
              <a:t> </a:t>
            </a:r>
            <a:r>
              <a:rPr lang="de-DE" sz="2100" dirty="0" err="1"/>
              <a:t>record</a:t>
            </a:r>
            <a:r>
              <a:rPr lang="de-DE" sz="2100" dirty="0"/>
              <a:t> </a:t>
            </a:r>
            <a:r>
              <a:rPr lang="de-DE" sz="2100" dirty="0" err="1"/>
              <a:t>only</a:t>
            </a:r>
            <a:r>
              <a:rPr lang="de-DE" sz="2100" dirty="0"/>
              <a:t> </a:t>
            </a:r>
            <a:r>
              <a:rPr lang="de-DE" sz="2100" dirty="0" err="1"/>
              <a:t>as</a:t>
            </a:r>
            <a:r>
              <a:rPr lang="de-DE" sz="2100" dirty="0"/>
              <a:t> ASN.1 </a:t>
            </a:r>
            <a:r>
              <a:rPr lang="de-DE" sz="2100" dirty="0" err="1"/>
              <a:t>blob</a:t>
            </a:r>
            <a:r>
              <a:rPr lang="de-DE" sz="2100" dirty="0"/>
              <a:t>, </a:t>
            </a:r>
            <a:r>
              <a:rPr lang="de-DE" sz="2100" dirty="0" err="1"/>
              <a:t>optionally</a:t>
            </a:r>
            <a:r>
              <a:rPr lang="de-DE" sz="2100" dirty="0"/>
              <a:t> </a:t>
            </a:r>
            <a:r>
              <a:rPr lang="de-DE" sz="2100" dirty="0" err="1"/>
              <a:t>with</a:t>
            </a:r>
            <a:r>
              <a:rPr lang="de-DE" sz="2100" dirty="0"/>
              <a:t> </a:t>
            </a:r>
            <a:r>
              <a:rPr lang="de-DE" sz="2100" dirty="0" err="1"/>
              <a:t>gratutious</a:t>
            </a:r>
            <a:r>
              <a:rPr lang="de-DE" sz="2100" dirty="0"/>
              <a:t> </a:t>
            </a:r>
            <a:r>
              <a:rPr lang="de-DE" sz="2100" dirty="0" err="1"/>
              <a:t>homebrew</a:t>
            </a:r>
            <a:r>
              <a:rPr lang="de-DE" sz="2100" dirty="0"/>
              <a:t> XML </a:t>
            </a:r>
            <a:r>
              <a:rPr lang="de-DE" sz="2100" dirty="0" err="1"/>
              <a:t>wrapper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r>
              <a:rPr lang="de-DE" sz="2100" dirty="0"/>
              <a:t>SD-</a:t>
            </a:r>
            <a:r>
              <a:rPr lang="de-DE" sz="2100" dirty="0" err="1"/>
              <a:t>file</a:t>
            </a:r>
            <a:r>
              <a:rPr lang="de-DE" sz="2100" dirty="0"/>
              <a:t> </a:t>
            </a:r>
            <a:r>
              <a:rPr lang="de-DE" sz="2100" dirty="0" err="1"/>
              <a:t>is</a:t>
            </a:r>
            <a:r>
              <a:rPr lang="de-DE" sz="2100" dirty="0"/>
              <a:t> </a:t>
            </a:r>
            <a:r>
              <a:rPr lang="de-DE" sz="2100" dirty="0" err="1"/>
              <a:t>incomplete</a:t>
            </a:r>
            <a:r>
              <a:rPr lang="de-DE" sz="2100" dirty="0"/>
              <a:t>, a </a:t>
            </a:r>
            <a:r>
              <a:rPr lang="de-DE" sz="2100" dirty="0" err="1"/>
              <a:t>structure</a:t>
            </a:r>
            <a:r>
              <a:rPr lang="de-DE" sz="2100" dirty="0"/>
              <a:t> </a:t>
            </a:r>
            <a:r>
              <a:rPr lang="de-DE" sz="2100" dirty="0" err="1"/>
              <a:t>approximation</a:t>
            </a:r>
            <a:r>
              <a:rPr lang="de-DE" sz="2100" dirty="0"/>
              <a:t> </a:t>
            </a:r>
            <a:r>
              <a:rPr lang="de-DE" sz="2100" dirty="0" err="1"/>
              <a:t>and</a:t>
            </a:r>
            <a:r>
              <a:rPr lang="de-DE" sz="2100" dirty="0"/>
              <a:t> still not </a:t>
            </a:r>
            <a:r>
              <a:rPr lang="de-DE" sz="2100" dirty="0" err="1"/>
              <a:t>compatible</a:t>
            </a:r>
            <a:r>
              <a:rPr lang="de-DE" sz="2100" dirty="0"/>
              <a:t> </a:t>
            </a:r>
            <a:r>
              <a:rPr lang="de-DE" sz="2100" dirty="0" err="1"/>
              <a:t>with</a:t>
            </a:r>
            <a:r>
              <a:rPr lang="de-DE" sz="2100" dirty="0"/>
              <a:t> </a:t>
            </a:r>
            <a:r>
              <a:rPr lang="de-DE" sz="2100" dirty="0" err="1" smtClean="0"/>
              <a:t>exact</a:t>
            </a:r>
            <a:r>
              <a:rPr lang="de-DE" sz="2100" dirty="0" smtClean="0"/>
              <a:t> </a:t>
            </a:r>
            <a:r>
              <a:rPr lang="de-DE" sz="2100" dirty="0" err="1" smtClean="0"/>
              <a:t>interpretation</a:t>
            </a:r>
            <a:r>
              <a:rPr lang="de-DE" sz="2100" dirty="0" smtClean="0"/>
              <a:t> </a:t>
            </a:r>
            <a:r>
              <a:rPr lang="de-DE" sz="2100" dirty="0" err="1"/>
              <a:t>of</a:t>
            </a:r>
            <a:r>
              <a:rPr lang="de-DE" sz="2100" dirty="0"/>
              <a:t> MDL </a:t>
            </a:r>
            <a:r>
              <a:rPr lang="de-DE" sz="2100" dirty="0" err="1"/>
              <a:t>standards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r>
              <a:rPr lang="de-DE" sz="2100" dirty="0" err="1"/>
              <a:t>Nevertheless</a:t>
            </a:r>
            <a:r>
              <a:rPr lang="de-DE" sz="2100" dirty="0"/>
              <a:t>, well </a:t>
            </a:r>
            <a:r>
              <a:rPr lang="de-DE" sz="2100" dirty="0" err="1"/>
              <a:t>done</a:t>
            </a:r>
            <a:r>
              <a:rPr lang="de-DE" sz="2100" dirty="0"/>
              <a:t> </a:t>
            </a:r>
            <a:r>
              <a:rPr lang="de-DE" sz="2100" dirty="0" err="1"/>
              <a:t>system</a:t>
            </a:r>
            <a:r>
              <a:rPr lang="de-DE" sz="2100" dirty="0"/>
              <a:t> </a:t>
            </a:r>
            <a:r>
              <a:rPr lang="de-DE" sz="2100" dirty="0" err="1"/>
              <a:t>for</a:t>
            </a:r>
            <a:r>
              <a:rPr lang="de-DE" sz="2100" dirty="0"/>
              <a:t> </a:t>
            </a:r>
            <a:r>
              <a:rPr lang="de-DE" sz="2100" dirty="0" err="1"/>
              <a:t>browsing</a:t>
            </a:r>
            <a:r>
              <a:rPr lang="de-DE" sz="2100" dirty="0"/>
              <a:t>, but not </a:t>
            </a:r>
            <a:r>
              <a:rPr lang="de-DE" sz="2100" dirty="0" err="1"/>
              <a:t>for</a:t>
            </a:r>
            <a:r>
              <a:rPr lang="de-DE" sz="2100" dirty="0"/>
              <a:t> </a:t>
            </a:r>
            <a:r>
              <a:rPr lang="de-DE" sz="2100" dirty="0" err="1"/>
              <a:t>serious</a:t>
            </a:r>
            <a:r>
              <a:rPr lang="de-DE" sz="2100" dirty="0"/>
              <a:t> </a:t>
            </a:r>
            <a:r>
              <a:rPr lang="de-DE" sz="2100" dirty="0" err="1"/>
              <a:t>data</a:t>
            </a:r>
            <a:r>
              <a:rPr lang="de-DE" sz="2100" dirty="0"/>
              <a:t> </a:t>
            </a:r>
            <a:r>
              <a:rPr lang="de-DE" sz="2100" dirty="0" err="1"/>
              <a:t>collection</a:t>
            </a:r>
            <a:endParaRPr lang="de-DE" sz="2100" dirty="0"/>
          </a:p>
          <a:p>
            <a:pPr>
              <a:buFont typeface="Wingdings" pitchFamily="2" charset="2"/>
              <a:buNone/>
            </a:pPr>
            <a:endParaRPr lang="de-DE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/>
              <a:t>Routes to Programmatic Data Retrieval from PubChem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de-DE" sz="2100" dirty="0" err="1"/>
              <a:t>Some</a:t>
            </a:r>
            <a:r>
              <a:rPr lang="de-DE" sz="2100" dirty="0"/>
              <a:t> </a:t>
            </a:r>
            <a:r>
              <a:rPr lang="de-DE" sz="2100" dirty="0" err="1"/>
              <a:t>disconnected</a:t>
            </a:r>
            <a:r>
              <a:rPr lang="de-DE" sz="2100" dirty="0"/>
              <a:t> </a:t>
            </a:r>
            <a:r>
              <a:rPr lang="de-DE" sz="2100" dirty="0" err="1"/>
              <a:t>components</a:t>
            </a:r>
            <a:r>
              <a:rPr lang="de-DE" sz="2100" dirty="0"/>
              <a:t> </a:t>
            </a:r>
            <a:r>
              <a:rPr lang="de-DE" sz="2100" dirty="0" err="1"/>
              <a:t>exist</a:t>
            </a:r>
            <a:r>
              <a:rPr lang="de-DE" sz="2100" dirty="0"/>
              <a:t>:</a:t>
            </a:r>
          </a:p>
          <a:p>
            <a:r>
              <a:rPr lang="de-DE" sz="2100" dirty="0" err="1"/>
              <a:t>Entrez</a:t>
            </a:r>
            <a:r>
              <a:rPr lang="de-DE" sz="2100" dirty="0"/>
              <a:t> e-</a:t>
            </a:r>
            <a:r>
              <a:rPr lang="de-DE" sz="2100" dirty="0" err="1"/>
              <a:t>utils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1600" dirty="0"/>
              <a:t>Basic </a:t>
            </a:r>
            <a:r>
              <a:rPr lang="de-DE" sz="1600" dirty="0" err="1"/>
              <a:t>access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Entrez</a:t>
            </a:r>
            <a:r>
              <a:rPr lang="de-DE" sz="1600" dirty="0"/>
              <a:t> </a:t>
            </a:r>
            <a:r>
              <a:rPr lang="de-DE" sz="1600" dirty="0" err="1"/>
              <a:t>text</a:t>
            </a:r>
            <a:r>
              <a:rPr lang="de-DE" sz="1600" dirty="0"/>
              <a:t> </a:t>
            </a:r>
            <a:r>
              <a:rPr lang="de-DE" sz="1600" dirty="0" err="1"/>
              <a:t>databases</a:t>
            </a:r>
            <a:r>
              <a:rPr lang="de-DE" sz="1600" dirty="0"/>
              <a:t>, </a:t>
            </a:r>
            <a:r>
              <a:rPr lang="de-DE" sz="1600" dirty="0" err="1"/>
              <a:t>get</a:t>
            </a:r>
            <a:r>
              <a:rPr lang="de-DE" sz="1600" dirty="0"/>
              <a:t> </a:t>
            </a:r>
            <a:r>
              <a:rPr lang="de-DE" sz="1600" dirty="0" err="1"/>
              <a:t>status</a:t>
            </a:r>
            <a:r>
              <a:rPr lang="de-DE" sz="1600" dirty="0"/>
              <a:t>, </a:t>
            </a:r>
            <a:r>
              <a:rPr lang="de-DE" sz="1600" dirty="0" err="1"/>
              <a:t>retrieve</a:t>
            </a:r>
            <a:r>
              <a:rPr lang="de-DE" sz="1600" dirty="0"/>
              <a:t> ID </a:t>
            </a:r>
            <a:r>
              <a:rPr lang="de-DE" sz="1600" dirty="0" err="1"/>
              <a:t>sets</a:t>
            </a:r>
            <a:r>
              <a:rPr lang="de-DE" sz="1600" dirty="0"/>
              <a:t>, </a:t>
            </a:r>
            <a:r>
              <a:rPr lang="de-DE" sz="1600" dirty="0" err="1"/>
              <a:t>some</a:t>
            </a:r>
            <a:r>
              <a:rPr lang="de-DE" sz="1600" dirty="0"/>
              <a:t> </a:t>
            </a:r>
            <a:r>
              <a:rPr lang="de-DE" sz="1600" dirty="0" err="1"/>
              <a:t>record</a:t>
            </a:r>
            <a:r>
              <a:rPr lang="de-DE" sz="1600" dirty="0"/>
              <a:t> </a:t>
            </a:r>
            <a:r>
              <a:rPr lang="de-DE" sz="1600" dirty="0" err="1"/>
              <a:t>data</a:t>
            </a:r>
            <a:r>
              <a:rPr lang="de-DE" sz="1600" dirty="0"/>
              <a:t> </a:t>
            </a:r>
            <a:r>
              <a:rPr lang="de-DE" sz="1600" dirty="0" err="1"/>
              <a:t>or</a:t>
            </a:r>
            <a:r>
              <a:rPr lang="de-DE" sz="1600" dirty="0"/>
              <a:t> </a:t>
            </a:r>
            <a:r>
              <a:rPr lang="de-DE" sz="1600" dirty="0" err="1"/>
              <a:t>set</a:t>
            </a:r>
            <a:r>
              <a:rPr lang="de-DE" sz="1600" dirty="0"/>
              <a:t> </a:t>
            </a:r>
            <a:r>
              <a:rPr lang="de-DE" sz="1600" dirty="0" err="1"/>
              <a:t>history</a:t>
            </a:r>
            <a:r>
              <a:rPr lang="de-DE" sz="1600" dirty="0"/>
              <a:t> via simple </a:t>
            </a:r>
            <a:r>
              <a:rPr lang="de-DE" sz="1600" dirty="0" err="1"/>
              <a:t>text-based</a:t>
            </a:r>
            <a:r>
              <a:rPr lang="de-DE" sz="1600" dirty="0"/>
              <a:t> </a:t>
            </a:r>
            <a:r>
              <a:rPr lang="de-DE" sz="1600" dirty="0" err="1"/>
              <a:t>queries</a:t>
            </a:r>
            <a:r>
              <a:rPr lang="de-DE" sz="1900" dirty="0"/>
              <a:t/>
            </a:r>
            <a:br>
              <a:rPr lang="de-DE" sz="1900" dirty="0"/>
            </a:br>
            <a:endParaRPr lang="de-DE" sz="1900" dirty="0"/>
          </a:p>
          <a:p>
            <a:r>
              <a:rPr lang="de-DE" sz="2100" dirty="0" err="1"/>
              <a:t>PubChem</a:t>
            </a:r>
            <a:r>
              <a:rPr lang="de-DE" sz="2100" dirty="0"/>
              <a:t> </a:t>
            </a:r>
            <a:r>
              <a:rPr lang="de-DE" sz="2100" dirty="0" err="1"/>
              <a:t>structure</a:t>
            </a:r>
            <a:r>
              <a:rPr lang="de-DE" sz="2100" dirty="0"/>
              <a:t> </a:t>
            </a:r>
            <a:r>
              <a:rPr lang="de-DE" sz="2100" dirty="0" err="1"/>
              <a:t>display</a:t>
            </a:r>
            <a:r>
              <a:rPr lang="de-DE" sz="2100" dirty="0"/>
              <a:t> </a:t>
            </a:r>
            <a:r>
              <a:rPr lang="de-DE" sz="2100" dirty="0" err="1"/>
              <a:t>pages</a:t>
            </a:r>
            <a:r>
              <a:rPr lang="de-DE" sz="2100" dirty="0"/>
              <a:t/>
            </a:r>
            <a:br>
              <a:rPr lang="de-DE" sz="2100" dirty="0"/>
            </a:br>
            <a:r>
              <a:rPr lang="de-DE" sz="1600" dirty="0"/>
              <a:t>Can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abused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direct</a:t>
            </a:r>
            <a:r>
              <a:rPr lang="de-DE" sz="1600" dirty="0"/>
              <a:t> </a:t>
            </a:r>
            <a:r>
              <a:rPr lang="de-DE" sz="1600" dirty="0" err="1"/>
              <a:t>download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single</a:t>
            </a:r>
            <a:r>
              <a:rPr lang="de-DE" sz="1600" dirty="0"/>
              <a:t> </a:t>
            </a:r>
            <a:r>
              <a:rPr lang="de-DE" sz="1600" dirty="0" err="1"/>
              <a:t>records</a:t>
            </a:r>
            <a:r>
              <a:rPr lang="de-DE" sz="1600" dirty="0"/>
              <a:t> in ASN.1 </a:t>
            </a:r>
            <a:r>
              <a:rPr lang="de-DE" sz="1600" dirty="0" err="1"/>
              <a:t>format</a:t>
            </a:r>
            <a:r>
              <a:rPr lang="de-DE" sz="1600" dirty="0"/>
              <a:t>, </a:t>
            </a:r>
            <a:r>
              <a:rPr lang="de-DE" sz="1600" dirty="0" err="1"/>
              <a:t>bypassing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FTP </a:t>
            </a:r>
            <a:r>
              <a:rPr lang="de-DE" sz="1600" dirty="0" err="1"/>
              <a:t>wait</a:t>
            </a:r>
            <a:r>
              <a:rPr lang="de-DE" sz="1600" dirty="0"/>
              <a:t> </a:t>
            </a:r>
            <a:r>
              <a:rPr lang="de-DE" sz="1600" dirty="0" err="1"/>
              <a:t>queue</a:t>
            </a:r>
            <a:r>
              <a:rPr lang="de-DE" sz="1600" dirty="0"/>
              <a:t/>
            </a:r>
            <a:br>
              <a:rPr lang="de-DE" sz="1600" dirty="0"/>
            </a:br>
            <a:endParaRPr lang="de-DE" sz="1600" dirty="0"/>
          </a:p>
          <a:p>
            <a:r>
              <a:rPr lang="de-DE" sz="2100" dirty="0" err="1"/>
              <a:t>PubChem</a:t>
            </a:r>
            <a:r>
              <a:rPr lang="de-DE" sz="2100" dirty="0"/>
              <a:t> Power User Gateway (PUG)</a:t>
            </a:r>
            <a:br>
              <a:rPr lang="de-DE" sz="2100" dirty="0"/>
            </a:br>
            <a:r>
              <a:rPr lang="de-DE" sz="1600" dirty="0" smtClean="0"/>
              <a:t>XML/ASN.1 </a:t>
            </a:r>
            <a:r>
              <a:rPr lang="de-DE" sz="1600" dirty="0" err="1"/>
              <a:t>specification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executing</a:t>
            </a:r>
            <a:r>
              <a:rPr lang="de-DE" sz="1600" dirty="0"/>
              <a:t> simple </a:t>
            </a:r>
            <a:r>
              <a:rPr lang="de-DE" sz="1600" dirty="0" err="1"/>
              <a:t>structure</a:t>
            </a:r>
            <a:r>
              <a:rPr lang="de-DE" sz="1600" dirty="0"/>
              <a:t> </a:t>
            </a:r>
            <a:r>
              <a:rPr lang="de-DE" sz="1600" dirty="0" err="1"/>
              <a:t>queries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/>
              <a:t>getting</a:t>
            </a:r>
            <a:r>
              <a:rPr lang="de-DE" sz="1600" dirty="0"/>
              <a:t> ID </a:t>
            </a:r>
            <a:r>
              <a:rPr lang="de-DE" sz="1600" dirty="0" err="1"/>
              <a:t>sets</a:t>
            </a:r>
            <a:r>
              <a:rPr lang="de-DE" sz="1600" dirty="0"/>
              <a:t>, </a:t>
            </a:r>
            <a:r>
              <a:rPr lang="de-DE" sz="1600" dirty="0" err="1"/>
              <a:t>history</a:t>
            </a:r>
            <a:r>
              <a:rPr lang="de-DE" sz="1600" dirty="0"/>
              <a:t> handle </a:t>
            </a:r>
            <a:r>
              <a:rPr lang="de-DE" sz="1600" dirty="0" err="1"/>
              <a:t>from</a:t>
            </a:r>
            <a:r>
              <a:rPr lang="de-DE" sz="1600" dirty="0"/>
              <a:t> </a:t>
            </a:r>
            <a:r>
              <a:rPr lang="de-DE" sz="1600" dirty="0" err="1"/>
              <a:t>PubChem</a:t>
            </a:r>
            <a:r>
              <a:rPr lang="de-DE" sz="1600" dirty="0"/>
              <a:t> </a:t>
            </a:r>
            <a:r>
              <a:rPr lang="de-DE" sz="1600" dirty="0" err="1"/>
              <a:t>servers</a:t>
            </a:r>
            <a:r>
              <a:rPr lang="de-DE" sz="1600" dirty="0"/>
              <a:t/>
            </a:r>
            <a:br>
              <a:rPr lang="de-DE" sz="1600" dirty="0"/>
            </a:br>
            <a:endParaRPr lang="de-DE" sz="1600" dirty="0"/>
          </a:p>
          <a:p>
            <a:r>
              <a:rPr lang="de-DE" sz="2100" dirty="0" err="1" smtClean="0"/>
              <a:t>No</a:t>
            </a:r>
            <a:r>
              <a:rPr lang="de-DE" sz="2100" dirty="0" smtClean="0"/>
              <a:t> </a:t>
            </a:r>
            <a:r>
              <a:rPr lang="de-DE" sz="2100" dirty="0" err="1" smtClean="0"/>
              <a:t>direct</a:t>
            </a:r>
            <a:r>
              <a:rPr lang="de-DE" sz="2100" dirty="0" smtClean="0"/>
              <a:t> SQL </a:t>
            </a:r>
            <a:r>
              <a:rPr lang="de-DE" sz="2100" dirty="0" err="1" smtClean="0"/>
              <a:t>server</a:t>
            </a:r>
            <a:r>
              <a:rPr lang="de-DE" sz="2100" dirty="0" smtClean="0"/>
              <a:t> </a:t>
            </a:r>
            <a:r>
              <a:rPr lang="de-DE" sz="2100" dirty="0" err="1" smtClean="0"/>
              <a:t>db</a:t>
            </a:r>
            <a:r>
              <a:rPr lang="de-DE" sz="2100" dirty="0" smtClean="0"/>
              <a:t> </a:t>
            </a:r>
            <a:r>
              <a:rPr lang="de-DE" sz="2100" dirty="0" err="1" smtClean="0"/>
              <a:t>access</a:t>
            </a:r>
            <a:r>
              <a:rPr lang="de-DE" sz="2100" dirty="0" smtClean="0"/>
              <a:t> </a:t>
            </a:r>
            <a:r>
              <a:rPr lang="de-DE" sz="2100" dirty="0" err="1" smtClean="0"/>
              <a:t>ever</a:t>
            </a:r>
            <a:r>
              <a:rPr lang="de-DE" sz="2100" dirty="0" smtClean="0"/>
              <a:t>, </a:t>
            </a:r>
            <a:r>
              <a:rPr lang="de-DE" sz="2100" dirty="0" err="1" smtClean="0"/>
              <a:t>that‘s</a:t>
            </a:r>
            <a:r>
              <a:rPr lang="de-DE" sz="2100" dirty="0" smtClean="0"/>
              <a:t> </a:t>
            </a:r>
            <a:r>
              <a:rPr lang="de-DE" sz="2100" dirty="0" err="1" smtClean="0"/>
              <a:t>policy</a:t>
            </a:r>
            <a:r>
              <a:rPr lang="de-DE" sz="2100" dirty="0" smtClean="0"/>
              <a:t>!</a:t>
            </a:r>
            <a:endParaRPr lang="de-DE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The Cactvs Toolkit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de-DE" sz="2200" dirty="0"/>
              <a:t>Universal </a:t>
            </a:r>
            <a:r>
              <a:rPr lang="de-DE" sz="2200" dirty="0" err="1"/>
              <a:t>scripting</a:t>
            </a:r>
            <a:r>
              <a:rPr lang="de-DE" sz="2200" dirty="0"/>
              <a:t> </a:t>
            </a:r>
            <a:r>
              <a:rPr lang="de-DE" sz="2200" dirty="0" err="1"/>
              <a:t>environment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err="1"/>
              <a:t>chemical</a:t>
            </a:r>
            <a:r>
              <a:rPr lang="de-DE" sz="2200" dirty="0"/>
              <a:t> </a:t>
            </a:r>
            <a:r>
              <a:rPr lang="de-DE" sz="2200" dirty="0" err="1"/>
              <a:t>data</a:t>
            </a:r>
            <a:r>
              <a:rPr lang="de-DE" sz="2200" dirty="0"/>
              <a:t> </a:t>
            </a:r>
            <a:r>
              <a:rPr lang="de-DE" sz="2200" dirty="0" err="1"/>
              <a:t>processing</a:t>
            </a:r>
            <a:r>
              <a:rPr lang="de-DE" sz="2200" dirty="0"/>
              <a:t/>
            </a:r>
            <a:br>
              <a:rPr lang="de-DE" sz="2200" dirty="0"/>
            </a:br>
            <a:endParaRPr lang="de-DE" sz="2200" dirty="0"/>
          </a:p>
          <a:p>
            <a:r>
              <a:rPr lang="de-DE" sz="2200" dirty="0"/>
              <a:t>Framework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chemical</a:t>
            </a:r>
            <a:r>
              <a:rPr lang="de-DE" sz="2200" dirty="0"/>
              <a:t> </a:t>
            </a:r>
            <a:r>
              <a:rPr lang="de-DE" sz="2200" dirty="0" err="1"/>
              <a:t>objects</a:t>
            </a:r>
            <a:r>
              <a:rPr lang="de-DE" sz="2200" dirty="0"/>
              <a:t> </a:t>
            </a:r>
            <a:r>
              <a:rPr lang="de-DE" sz="2200" dirty="0" smtClean="0"/>
              <a:t>(</a:t>
            </a:r>
            <a:r>
              <a:rPr lang="de-DE" sz="2200" dirty="0" err="1" smtClean="0"/>
              <a:t>ensembles</a:t>
            </a:r>
            <a:r>
              <a:rPr lang="de-DE" sz="2200" dirty="0"/>
              <a:t>, </a:t>
            </a:r>
            <a:r>
              <a:rPr lang="de-DE" sz="2200" dirty="0" err="1"/>
              <a:t>reactions</a:t>
            </a:r>
            <a:r>
              <a:rPr lang="de-DE" sz="2200" dirty="0"/>
              <a:t>, </a:t>
            </a:r>
            <a:r>
              <a:rPr lang="de-DE" sz="2200" dirty="0" err="1"/>
              <a:t>tables</a:t>
            </a:r>
            <a:r>
              <a:rPr lang="de-DE" sz="2200" dirty="0"/>
              <a:t>, …), </a:t>
            </a:r>
            <a:r>
              <a:rPr lang="de-DE" sz="2200" dirty="0" err="1"/>
              <a:t>dynamically</a:t>
            </a:r>
            <a:r>
              <a:rPr lang="de-DE" sz="2200" dirty="0"/>
              <a:t> </a:t>
            </a:r>
            <a:r>
              <a:rPr lang="de-DE" sz="2200" dirty="0" err="1"/>
              <a:t>defined</a:t>
            </a:r>
            <a:r>
              <a:rPr lang="de-DE" sz="2200" dirty="0"/>
              <a:t> </a:t>
            </a:r>
            <a:r>
              <a:rPr lang="de-DE" sz="2200" dirty="0" err="1"/>
              <a:t>object</a:t>
            </a:r>
            <a:r>
              <a:rPr lang="de-DE" sz="2200" dirty="0"/>
              <a:t> </a:t>
            </a:r>
            <a:r>
              <a:rPr lang="de-DE" sz="2200" dirty="0" err="1"/>
              <a:t>properties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associated</a:t>
            </a:r>
            <a:r>
              <a:rPr lang="de-DE" sz="2200" dirty="0"/>
              <a:t> </a:t>
            </a:r>
            <a:r>
              <a:rPr lang="de-DE" sz="2200" dirty="0" err="1"/>
              <a:t>computation</a:t>
            </a:r>
            <a:r>
              <a:rPr lang="de-DE" sz="2200" dirty="0"/>
              <a:t> </a:t>
            </a:r>
            <a:r>
              <a:rPr lang="de-DE" sz="2200" dirty="0" err="1"/>
              <a:t>methods</a:t>
            </a:r>
            <a:r>
              <a:rPr lang="de-DE" sz="2200" dirty="0"/>
              <a:t>, </a:t>
            </a:r>
            <a:r>
              <a:rPr lang="de-DE" sz="2200" dirty="0" err="1"/>
              <a:t>and</a:t>
            </a:r>
            <a:r>
              <a:rPr lang="de-DE" sz="2200" dirty="0"/>
              <a:t> </a:t>
            </a:r>
            <a:r>
              <a:rPr lang="de-DE" sz="2200" dirty="0" err="1"/>
              <a:t>extension</a:t>
            </a:r>
            <a:r>
              <a:rPr lang="de-DE" sz="2200" dirty="0"/>
              <a:t> </a:t>
            </a:r>
            <a:r>
              <a:rPr lang="de-DE" sz="2200" dirty="0" err="1"/>
              <a:t>modules</a:t>
            </a:r>
            <a:r>
              <a:rPr lang="de-DE" sz="2200" dirty="0"/>
              <a:t> (I/O </a:t>
            </a:r>
            <a:r>
              <a:rPr lang="de-DE" sz="2200" dirty="0" err="1"/>
              <a:t>modules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different </a:t>
            </a:r>
            <a:r>
              <a:rPr lang="de-DE" sz="2200" dirty="0" err="1"/>
              <a:t>types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files</a:t>
            </a:r>
            <a:r>
              <a:rPr lang="de-DE" sz="2200" dirty="0"/>
              <a:t>, </a:t>
            </a:r>
            <a:r>
              <a:rPr lang="de-DE" sz="2200" dirty="0" err="1"/>
              <a:t>database</a:t>
            </a:r>
            <a:r>
              <a:rPr lang="de-DE" sz="2200" dirty="0"/>
              <a:t> </a:t>
            </a:r>
            <a:r>
              <a:rPr lang="de-DE" sz="2200" dirty="0" err="1"/>
              <a:t>access</a:t>
            </a:r>
            <a:r>
              <a:rPr lang="de-DE" sz="2200" dirty="0"/>
              <a:t>, </a:t>
            </a:r>
            <a:r>
              <a:rPr lang="de-DE" sz="2200" dirty="0" err="1"/>
              <a:t>data</a:t>
            </a:r>
            <a:r>
              <a:rPr lang="de-DE" sz="2200" dirty="0"/>
              <a:t> type </a:t>
            </a:r>
            <a:r>
              <a:rPr lang="de-DE" sz="2200" dirty="0" err="1"/>
              <a:t>handlers</a:t>
            </a:r>
            <a:r>
              <a:rPr lang="de-DE" sz="2200" dirty="0"/>
              <a:t>, </a:t>
            </a:r>
            <a:r>
              <a:rPr lang="de-DE" sz="2200" dirty="0" err="1"/>
              <a:t>command</a:t>
            </a:r>
            <a:r>
              <a:rPr lang="de-DE" sz="2200" dirty="0"/>
              <a:t> </a:t>
            </a:r>
            <a:r>
              <a:rPr lang="de-DE" sz="2200" dirty="0" err="1"/>
              <a:t>extensions</a:t>
            </a:r>
            <a:r>
              <a:rPr lang="de-DE" sz="2200" dirty="0"/>
              <a:t>,…)</a:t>
            </a:r>
            <a:br>
              <a:rPr lang="de-DE" sz="2200" dirty="0"/>
            </a:br>
            <a:endParaRPr lang="de-DE" sz="2200" dirty="0"/>
          </a:p>
          <a:p>
            <a:r>
              <a:rPr lang="de-DE" sz="2200" dirty="0" err="1"/>
              <a:t>Lazy</a:t>
            </a:r>
            <a:r>
              <a:rPr lang="de-DE" sz="2200" dirty="0"/>
              <a:t> </a:t>
            </a:r>
            <a:r>
              <a:rPr lang="de-DE" sz="2200" dirty="0" err="1"/>
              <a:t>computation</a:t>
            </a:r>
            <a:r>
              <a:rPr lang="de-DE" sz="2200" dirty="0"/>
              <a:t> – </a:t>
            </a:r>
            <a:r>
              <a:rPr lang="de-DE" sz="2200" dirty="0" err="1"/>
              <a:t>request</a:t>
            </a:r>
            <a:r>
              <a:rPr lang="de-DE" sz="2200" dirty="0"/>
              <a:t>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data</a:t>
            </a:r>
            <a:r>
              <a:rPr lang="de-DE" sz="2200" dirty="0"/>
              <a:t> on an </a:t>
            </a:r>
            <a:r>
              <a:rPr lang="de-DE" sz="2200" dirty="0" err="1"/>
              <a:t>object</a:t>
            </a:r>
            <a:r>
              <a:rPr lang="de-DE" sz="2200" dirty="0"/>
              <a:t>, </a:t>
            </a:r>
            <a:r>
              <a:rPr lang="de-DE" sz="2200" dirty="0" err="1"/>
              <a:t>and</a:t>
            </a:r>
            <a:r>
              <a:rPr lang="de-DE" sz="2200" dirty="0"/>
              <a:t> a </a:t>
            </a:r>
            <a:r>
              <a:rPr lang="de-DE" sz="2200" dirty="0" err="1"/>
              <a:t>way</a:t>
            </a:r>
            <a:r>
              <a:rPr lang="de-DE" sz="2200" dirty="0"/>
              <a:t> will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found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get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possible</a:t>
            </a:r>
            <a:endParaRPr lang="de-DE" sz="2200" dirty="0"/>
          </a:p>
        </p:txBody>
      </p:sp>
      <p:pic>
        <p:nvPicPr>
          <p:cNvPr id="410628" name="Picture 4"/>
          <p:cNvPicPr>
            <a:picLocks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010400" y="228600"/>
            <a:ext cx="1266825" cy="1295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Cactvs and PubChem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100" dirty="0"/>
              <a:t>Cactvs </a:t>
            </a:r>
            <a:r>
              <a:rPr lang="de-DE" sz="2100" dirty="0" err="1"/>
              <a:t>Toolkit</a:t>
            </a:r>
            <a:r>
              <a:rPr lang="de-DE" sz="2100" dirty="0"/>
              <a:t> </a:t>
            </a:r>
            <a:r>
              <a:rPr lang="de-DE" sz="2100" dirty="0" err="1"/>
              <a:t>licensed</a:t>
            </a:r>
            <a:r>
              <a:rPr lang="de-DE" sz="2100" dirty="0"/>
              <a:t> </a:t>
            </a:r>
            <a:r>
              <a:rPr lang="de-DE" sz="2100" dirty="0" err="1"/>
              <a:t>by</a:t>
            </a:r>
            <a:r>
              <a:rPr lang="de-DE" sz="2100" dirty="0"/>
              <a:t> NCBI </a:t>
            </a:r>
            <a:r>
              <a:rPr lang="de-DE" sz="2100" dirty="0" err="1"/>
              <a:t>as</a:t>
            </a:r>
            <a:r>
              <a:rPr lang="de-DE" sz="2100" dirty="0"/>
              <a:t> integral </a:t>
            </a:r>
            <a:r>
              <a:rPr lang="de-DE" sz="2100" dirty="0" err="1"/>
              <a:t>component</a:t>
            </a:r>
            <a:r>
              <a:rPr lang="de-DE" sz="2100" dirty="0"/>
              <a:t> </a:t>
            </a:r>
            <a:r>
              <a:rPr lang="de-DE" sz="2100" dirty="0" err="1"/>
              <a:t>of</a:t>
            </a:r>
            <a:r>
              <a:rPr lang="de-DE" sz="2100" dirty="0"/>
              <a:t> </a:t>
            </a:r>
            <a:r>
              <a:rPr lang="de-DE" sz="2100" dirty="0" err="1"/>
              <a:t>the</a:t>
            </a:r>
            <a:r>
              <a:rPr lang="de-DE" sz="2100" dirty="0"/>
              <a:t> </a:t>
            </a:r>
            <a:r>
              <a:rPr lang="de-DE" sz="2100" dirty="0" err="1"/>
              <a:t>PubChem</a:t>
            </a:r>
            <a:r>
              <a:rPr lang="de-DE" sz="2100" dirty="0"/>
              <a:t> </a:t>
            </a:r>
            <a:r>
              <a:rPr lang="de-DE" sz="2100" dirty="0" err="1"/>
              <a:t>software</a:t>
            </a:r>
            <a:r>
              <a:rPr lang="de-DE" sz="2100" dirty="0"/>
              <a:t> </a:t>
            </a:r>
            <a:r>
              <a:rPr lang="de-DE" sz="2100" dirty="0" err="1"/>
              <a:t>suite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pPr>
              <a:lnSpc>
                <a:spcPct val="90000"/>
              </a:lnSpc>
            </a:pPr>
            <a:r>
              <a:rPr lang="de-DE" sz="2100" dirty="0" err="1"/>
              <a:t>Used</a:t>
            </a:r>
            <a:r>
              <a:rPr lang="de-DE" sz="2100" dirty="0"/>
              <a:t> </a:t>
            </a:r>
            <a:r>
              <a:rPr lang="de-DE" sz="2100" dirty="0" err="1"/>
              <a:t>for</a:t>
            </a:r>
            <a:r>
              <a:rPr lang="de-DE" sz="2100" dirty="0"/>
              <a:t> </a:t>
            </a:r>
            <a:r>
              <a:rPr lang="de-DE" sz="2100" dirty="0" err="1"/>
              <a:t>file</a:t>
            </a:r>
            <a:r>
              <a:rPr lang="de-DE" sz="2100" dirty="0"/>
              <a:t> I/O, </a:t>
            </a:r>
            <a:r>
              <a:rPr lang="de-DE" sz="2100" dirty="0" err="1"/>
              <a:t>syntax</a:t>
            </a:r>
            <a:r>
              <a:rPr lang="de-DE" sz="2100" dirty="0"/>
              <a:t> </a:t>
            </a:r>
            <a:r>
              <a:rPr lang="de-DE" sz="2100" dirty="0" err="1"/>
              <a:t>verification</a:t>
            </a:r>
            <a:r>
              <a:rPr lang="de-DE" sz="2100" dirty="0"/>
              <a:t>, </a:t>
            </a:r>
            <a:r>
              <a:rPr lang="de-DE" sz="2100" dirty="0" err="1"/>
              <a:t>property</a:t>
            </a:r>
            <a:r>
              <a:rPr lang="de-DE" sz="2100" dirty="0"/>
              <a:t> </a:t>
            </a:r>
            <a:r>
              <a:rPr lang="de-DE" sz="2100" dirty="0" err="1"/>
              <a:t>computation</a:t>
            </a:r>
            <a:r>
              <a:rPr lang="de-DE" sz="2100" dirty="0"/>
              <a:t>, </a:t>
            </a:r>
            <a:r>
              <a:rPr lang="de-DE" sz="2100" dirty="0" err="1"/>
              <a:t>structure</a:t>
            </a:r>
            <a:r>
              <a:rPr lang="de-DE" sz="2100" dirty="0"/>
              <a:t> </a:t>
            </a:r>
            <a:r>
              <a:rPr lang="de-DE" sz="2100" dirty="0" err="1"/>
              <a:t>depiction</a:t>
            </a:r>
            <a:r>
              <a:rPr lang="de-DE" sz="2100" dirty="0"/>
              <a:t>, </a:t>
            </a:r>
            <a:r>
              <a:rPr lang="de-DE" sz="2100" dirty="0" err="1"/>
              <a:t>structure</a:t>
            </a:r>
            <a:r>
              <a:rPr lang="de-DE" sz="2100" dirty="0"/>
              <a:t> </a:t>
            </a:r>
            <a:r>
              <a:rPr lang="de-DE" sz="2100" dirty="0" err="1"/>
              <a:t>identification</a:t>
            </a:r>
            <a:r>
              <a:rPr lang="de-DE" sz="2100" dirty="0"/>
              <a:t> via </a:t>
            </a:r>
            <a:r>
              <a:rPr lang="de-DE" sz="2100" dirty="0" err="1"/>
              <a:t>hashcodes</a:t>
            </a:r>
            <a:r>
              <a:rPr lang="de-DE" sz="2100" dirty="0"/>
              <a:t>, </a:t>
            </a:r>
            <a:r>
              <a:rPr lang="de-DE" sz="2100" dirty="0" err="1"/>
              <a:t>interface</a:t>
            </a:r>
            <a:r>
              <a:rPr lang="de-DE" sz="2100" dirty="0"/>
              <a:t> </a:t>
            </a:r>
            <a:r>
              <a:rPr lang="de-DE" sz="2100" dirty="0" err="1"/>
              <a:t>to</a:t>
            </a:r>
            <a:r>
              <a:rPr lang="de-DE" sz="2100" dirty="0"/>
              <a:t> NIST InChI </a:t>
            </a:r>
            <a:r>
              <a:rPr lang="de-DE" sz="2100" dirty="0" err="1"/>
              <a:t>suite</a:t>
            </a:r>
            <a:r>
              <a:rPr lang="de-DE" sz="2100" dirty="0"/>
              <a:t>, </a:t>
            </a:r>
            <a:r>
              <a:rPr lang="de-DE" sz="2100" dirty="0" err="1"/>
              <a:t>fingerprints</a:t>
            </a:r>
            <a:r>
              <a:rPr lang="de-DE" sz="2100" dirty="0"/>
              <a:t>, </a:t>
            </a:r>
            <a:r>
              <a:rPr lang="de-DE" sz="2100" dirty="0" err="1"/>
              <a:t>sub</a:t>
            </a:r>
            <a:r>
              <a:rPr lang="de-DE" sz="2100" dirty="0"/>
              <a:t>/</a:t>
            </a:r>
            <a:r>
              <a:rPr lang="de-DE" sz="2100" dirty="0" err="1"/>
              <a:t>superstructure</a:t>
            </a:r>
            <a:r>
              <a:rPr lang="de-DE" sz="2100" dirty="0"/>
              <a:t> &amp; </a:t>
            </a:r>
            <a:r>
              <a:rPr lang="de-DE" sz="2100" dirty="0" err="1"/>
              <a:t>formula</a:t>
            </a:r>
            <a:r>
              <a:rPr lang="de-DE" sz="2100" dirty="0"/>
              <a:t> </a:t>
            </a:r>
            <a:r>
              <a:rPr lang="de-DE" sz="2100" dirty="0" err="1"/>
              <a:t>search</a:t>
            </a:r>
            <a:r>
              <a:rPr lang="de-DE" sz="2100" dirty="0"/>
              <a:t> </a:t>
            </a:r>
            <a:r>
              <a:rPr lang="de-DE" sz="2100" dirty="0" err="1"/>
              <a:t>system</a:t>
            </a:r>
            <a:r>
              <a:rPr lang="de-DE" sz="2100" dirty="0"/>
              <a:t>, WWW </a:t>
            </a:r>
            <a:r>
              <a:rPr lang="de-DE" sz="2100" dirty="0" err="1"/>
              <a:t>structure</a:t>
            </a:r>
            <a:r>
              <a:rPr lang="de-DE" sz="2100" dirty="0"/>
              <a:t> </a:t>
            </a:r>
            <a:r>
              <a:rPr lang="de-DE" sz="2100" dirty="0" err="1"/>
              <a:t>sketching</a:t>
            </a:r>
            <a:r>
              <a:rPr lang="de-DE" sz="2100" dirty="0"/>
              <a:t/>
            </a:r>
            <a:br>
              <a:rPr lang="de-DE" sz="2100" dirty="0"/>
            </a:br>
            <a:endParaRPr lang="de-DE" sz="2100" dirty="0"/>
          </a:p>
          <a:p>
            <a:pPr>
              <a:lnSpc>
                <a:spcPct val="90000"/>
              </a:lnSpc>
            </a:pPr>
            <a:r>
              <a:rPr lang="de-DE" sz="2100" dirty="0" err="1"/>
              <a:t>Only</a:t>
            </a:r>
            <a:r>
              <a:rPr lang="de-DE" sz="2100" dirty="0"/>
              <a:t> </a:t>
            </a:r>
            <a:r>
              <a:rPr lang="de-DE" sz="2100" dirty="0" err="1"/>
              <a:t>externally</a:t>
            </a:r>
            <a:r>
              <a:rPr lang="de-DE" sz="2100" dirty="0"/>
              <a:t> </a:t>
            </a:r>
            <a:r>
              <a:rPr lang="de-DE" sz="2100" dirty="0" err="1"/>
              <a:t>available</a:t>
            </a:r>
            <a:r>
              <a:rPr lang="de-DE" sz="2100" dirty="0"/>
              <a:t> </a:t>
            </a:r>
            <a:r>
              <a:rPr lang="de-DE" sz="2100" dirty="0" err="1"/>
              <a:t>toolkit</a:t>
            </a:r>
            <a:r>
              <a:rPr lang="de-DE" sz="2100" dirty="0"/>
              <a:t> </a:t>
            </a:r>
            <a:r>
              <a:rPr lang="de-DE" sz="2100" dirty="0" err="1"/>
              <a:t>that</a:t>
            </a:r>
            <a:r>
              <a:rPr lang="de-DE" sz="2100" dirty="0"/>
              <a:t> </a:t>
            </a:r>
            <a:r>
              <a:rPr lang="de-DE" sz="2100" dirty="0" err="1"/>
              <a:t>understands</a:t>
            </a:r>
            <a:r>
              <a:rPr lang="de-DE" sz="2100" dirty="0"/>
              <a:t> </a:t>
            </a:r>
            <a:r>
              <a:rPr lang="de-DE" sz="2100" dirty="0" err="1"/>
              <a:t>PubChem</a:t>
            </a:r>
            <a:r>
              <a:rPr lang="de-DE" sz="2100" dirty="0"/>
              <a:t> </a:t>
            </a:r>
            <a:r>
              <a:rPr lang="de-DE" sz="2100" dirty="0" err="1"/>
              <a:t>data</a:t>
            </a:r>
            <a:r>
              <a:rPr lang="de-DE" sz="2100" dirty="0"/>
              <a:t> </a:t>
            </a:r>
            <a:r>
              <a:rPr lang="de-DE" sz="2100" dirty="0" err="1"/>
              <a:t>structures</a:t>
            </a:r>
            <a:r>
              <a:rPr lang="de-DE" sz="2100" dirty="0"/>
              <a:t> (ASN.1 </a:t>
            </a:r>
            <a:r>
              <a:rPr lang="de-DE" sz="2100" dirty="0" err="1"/>
              <a:t>specs</a:t>
            </a:r>
            <a:r>
              <a:rPr lang="de-DE" sz="2100" dirty="0"/>
              <a:t> </a:t>
            </a:r>
            <a:r>
              <a:rPr lang="de-DE" sz="2100" dirty="0" err="1"/>
              <a:t>for</a:t>
            </a:r>
            <a:r>
              <a:rPr lang="de-DE" sz="2100" dirty="0"/>
              <a:t> </a:t>
            </a:r>
            <a:r>
              <a:rPr lang="de-DE" sz="2100" dirty="0" err="1"/>
              <a:t>substances</a:t>
            </a:r>
            <a:r>
              <a:rPr lang="de-DE" sz="2100" dirty="0"/>
              <a:t>, </a:t>
            </a:r>
            <a:r>
              <a:rPr lang="de-DE" sz="2100" dirty="0" err="1"/>
              <a:t>compounds</a:t>
            </a:r>
            <a:r>
              <a:rPr lang="de-DE" sz="2100" dirty="0"/>
              <a:t>, </a:t>
            </a:r>
            <a:r>
              <a:rPr lang="de-DE" sz="2100" dirty="0" err="1"/>
              <a:t>assays</a:t>
            </a:r>
            <a:r>
              <a:rPr lang="de-DE" sz="2100" dirty="0"/>
              <a:t>, </a:t>
            </a:r>
            <a:r>
              <a:rPr lang="de-DE" sz="2100" dirty="0" err="1"/>
              <a:t>and</a:t>
            </a:r>
            <a:r>
              <a:rPr lang="de-DE" sz="2100" dirty="0"/>
              <a:t> PUG) – </a:t>
            </a:r>
            <a:r>
              <a:rPr lang="de-DE" sz="2100" dirty="0" err="1"/>
              <a:t>including</a:t>
            </a:r>
            <a:r>
              <a:rPr lang="de-DE" sz="2100" dirty="0"/>
              <a:t> </a:t>
            </a:r>
            <a:r>
              <a:rPr lang="de-DE" sz="2100" dirty="0" err="1"/>
              <a:t>literature</a:t>
            </a:r>
            <a:r>
              <a:rPr lang="de-DE" sz="2100" dirty="0"/>
              <a:t> </a:t>
            </a:r>
            <a:r>
              <a:rPr lang="de-DE" sz="2100" dirty="0" err="1"/>
              <a:t>references</a:t>
            </a:r>
            <a:r>
              <a:rPr lang="de-DE" sz="2100" dirty="0"/>
              <a:t>, </a:t>
            </a:r>
            <a:r>
              <a:rPr lang="de-DE" sz="2100" dirty="0" err="1" smtClean="0"/>
              <a:t>conformer</a:t>
            </a:r>
            <a:r>
              <a:rPr lang="de-DE" sz="2100" dirty="0" smtClean="0"/>
              <a:t> </a:t>
            </a:r>
            <a:r>
              <a:rPr lang="de-DE" sz="2100" dirty="0" err="1" smtClean="0"/>
              <a:t>data</a:t>
            </a:r>
            <a:r>
              <a:rPr lang="de-DE" sz="2100" dirty="0" smtClean="0"/>
              <a:t>, </a:t>
            </a:r>
            <a:r>
              <a:rPr lang="de-DE" sz="2100" dirty="0"/>
              <a:t>etc.</a:t>
            </a:r>
          </a:p>
          <a:p>
            <a:pPr>
              <a:lnSpc>
                <a:spcPct val="90000"/>
              </a:lnSpc>
            </a:pPr>
            <a:endParaRPr lang="de-DE" sz="2100" dirty="0"/>
          </a:p>
          <a:p>
            <a:pPr>
              <a:lnSpc>
                <a:spcPct val="90000"/>
              </a:lnSpc>
            </a:pPr>
            <a:endParaRPr lang="de-DE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PubChem</a:t>
            </a:r>
            <a:r>
              <a:rPr lang="de-DE" dirty="0" smtClean="0"/>
              <a:t> </a:t>
            </a:r>
            <a:r>
              <a:rPr lang="de-DE" dirty="0"/>
              <a:t>Integration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100"/>
              <a:t>Ensemble object creation via CID:</a:t>
            </a:r>
            <a:br>
              <a:rPr lang="de-DE" sz="2100"/>
            </a:br>
            <a:r>
              <a:rPr lang="de-DE" sz="2100"/>
              <a:t/>
            </a:r>
            <a:br>
              <a:rPr lang="de-DE" sz="2100"/>
            </a:br>
            <a:r>
              <a:rPr lang="de-DE" sz="2100">
                <a:latin typeface="Courier New" pitchFamily="49" charset="0"/>
              </a:rPr>
              <a:t>set eh [ens create $cid]</a:t>
            </a:r>
            <a:r>
              <a:rPr lang="de-DE" sz="1900"/>
              <a:t/>
            </a:r>
            <a:br>
              <a:rPr lang="de-DE" sz="1900"/>
            </a:br>
            <a:r>
              <a:rPr lang="de-DE" sz="1900"/>
              <a:t/>
            </a:r>
            <a:br>
              <a:rPr lang="de-DE" sz="1900"/>
            </a:br>
            <a:r>
              <a:rPr lang="de-DE" sz="1700"/>
              <a:t>Direct download and parsing of binary ASN.1 record via display page. Also supported as file I/O module.</a:t>
            </a:r>
            <a:r>
              <a:rPr lang="de-DE" sz="1900"/>
              <a:t/>
            </a:r>
            <a:br>
              <a:rPr lang="de-DE" sz="1900"/>
            </a:br>
            <a:endParaRPr lang="de-DE" sz="1900"/>
          </a:p>
          <a:p>
            <a:pPr>
              <a:lnSpc>
                <a:spcPct val="90000"/>
              </a:lnSpc>
            </a:pPr>
            <a:r>
              <a:rPr lang="de-DE" sz="2100"/>
              <a:t>Computation of CID and SIDs from structure:</a:t>
            </a:r>
            <a:br>
              <a:rPr lang="de-DE" sz="2100"/>
            </a:br>
            <a:r>
              <a:rPr lang="de-DE" sz="2100"/>
              <a:t/>
            </a:r>
            <a:br>
              <a:rPr lang="de-DE" sz="2100"/>
            </a:br>
            <a:r>
              <a:rPr lang="de-DE" sz="2100">
                <a:latin typeface="Courier New" pitchFamily="49" charset="0"/>
              </a:rPr>
              <a:t>set cid [ens get $eh E_CID]</a:t>
            </a:r>
            <a:br>
              <a:rPr lang="de-DE" sz="2100">
                <a:latin typeface="Courier New" pitchFamily="49" charset="0"/>
              </a:rPr>
            </a:br>
            <a:r>
              <a:rPr lang="de-DE" sz="2100">
                <a:latin typeface="Courier New" pitchFamily="49" charset="0"/>
              </a:rPr>
              <a:t>set sidlist [ens get $eh E_SIDSET]</a:t>
            </a:r>
            <a:br>
              <a:rPr lang="de-DE" sz="2100">
                <a:latin typeface="Courier New" pitchFamily="49" charset="0"/>
              </a:rPr>
            </a:br>
            <a:r>
              <a:rPr lang="de-DE" sz="1900"/>
              <a:t/>
            </a:r>
            <a:br>
              <a:rPr lang="de-DE" sz="1900"/>
            </a:br>
            <a:r>
              <a:rPr lang="de-DE" sz="1900"/>
              <a:t>Parsing of </a:t>
            </a:r>
            <a:r>
              <a:rPr lang="de-DE" sz="1700"/>
              <a:t>Entrez E-utils output from submission of InChI string as text search</a:t>
            </a:r>
          </a:p>
          <a:p>
            <a:pPr>
              <a:lnSpc>
                <a:spcPct val="90000"/>
              </a:lnSpc>
            </a:pPr>
            <a:endParaRPr lang="de-DE"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2903</TotalTime>
  <Words>367</Words>
  <Application>Microsoft Office PowerPoint</Application>
  <PresentationFormat>Bildschirmpräsentation (4:3)</PresentationFormat>
  <Paragraphs>129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Wingdings</vt:lpstr>
      <vt:lpstr>Courier New</vt:lpstr>
      <vt:lpstr>Verdana</vt:lpstr>
      <vt:lpstr>Profil</vt:lpstr>
      <vt:lpstr>A Virtual File System for the PubChem Chemical Structure and Bioassay Database</vt:lpstr>
      <vt:lpstr>PubChem on the Web</vt:lpstr>
      <vt:lpstr>PubChem Project Mission</vt:lpstr>
      <vt:lpstr>Problems with Interactive Data Retrieval in PubChem</vt:lpstr>
      <vt:lpstr>Interactive Data Retrieval in PubChem</vt:lpstr>
      <vt:lpstr>Routes to Programmatic Data Retrieval from PubChem</vt:lpstr>
      <vt:lpstr>The Cactvs Toolkit</vt:lpstr>
      <vt:lpstr>Cactvs and PubChem</vt:lpstr>
      <vt:lpstr>Basic PubChem Integration</vt:lpstr>
      <vt:lpstr>Basic PubChem Integration</vt:lpstr>
      <vt:lpstr>Initial PubChem Integration</vt:lpstr>
      <vt:lpstr>The PubChem Virtual File Project</vt:lpstr>
      <vt:lpstr>General Approach</vt:lpstr>
      <vt:lpstr>PubChem Virtual File I/O</vt:lpstr>
      <vt:lpstr>Simple PubChem Queries</vt:lpstr>
      <vt:lpstr>Intermediate PubChem Queries</vt:lpstr>
      <vt:lpstr>Power PubChem Queries</vt:lpstr>
      <vt:lpstr>Summary</vt:lpstr>
      <vt:lpstr>Availability</vt:lpstr>
    </vt:vector>
  </TitlesOfParts>
  <Company>Xemistry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Virtual File System for the PubChem Chemical Structure and Bioassay Database</dc:title>
  <dc:creator>Ihlenfeldt</dc:creator>
  <cp:lastModifiedBy>Wolf-D. Ihlenfeldt</cp:lastModifiedBy>
  <cp:revision>8</cp:revision>
  <cp:lastPrinted>1601-01-01T00:00:00Z</cp:lastPrinted>
  <dcterms:created xsi:type="dcterms:W3CDTF">2007-08-31T16:29:52Z</dcterms:created>
  <dcterms:modified xsi:type="dcterms:W3CDTF">2010-02-21T19:40:27Z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